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DM Sans" pitchFamily="2" charset="0"/>
      <p:regular r:id="rId16"/>
    </p:embeddedFont>
    <p:embeddedFont>
      <p:font typeface="DM Sans Bold" charset="0"/>
      <p:regular r:id="rId17"/>
    </p:embeddedFont>
    <p:embeddedFont>
      <p:font typeface="DM Sans Italics" panose="020B0604020202020204" charset="0"/>
      <p:regular r:id="rId18"/>
    </p:embeddedFont>
    <p:embeddedFont>
      <p:font typeface="Montserrat" panose="00000500000000000000" pitchFamily="2" charset="0"/>
      <p:regular r:id="rId19"/>
    </p:embeddedFont>
    <p:embeddedFont>
      <p:font typeface="Montserrat Bold" panose="00000800000000000000" charset="0"/>
      <p:regular r:id="rId20"/>
    </p:embeddedFont>
    <p:embeddedFont>
      <p:font typeface="Now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852"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30.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1.sv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10.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40.png"/><Relationship Id="rId5" Type="http://schemas.openxmlformats.org/officeDocument/2006/relationships/image" Target="../media/image21.png"/><Relationship Id="rId10" Type="http://schemas.openxmlformats.org/officeDocument/2006/relationships/image" Target="../media/image39.svg"/><Relationship Id="rId4" Type="http://schemas.openxmlformats.org/officeDocument/2006/relationships/image" Target="../media/image11.sv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1.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11.svg"/><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856157" y="649592"/>
            <a:ext cx="7041779" cy="8987817"/>
            <a:chOff x="0" y="0"/>
            <a:chExt cx="8059465" cy="10286746"/>
          </a:xfrm>
        </p:grpSpPr>
        <p:sp>
          <p:nvSpPr>
            <p:cNvPr id="7" name="Freeform 7"/>
            <p:cNvSpPr/>
            <p:nvPr/>
          </p:nvSpPr>
          <p:spPr>
            <a:xfrm>
              <a:off x="-2794" y="-127"/>
              <a:ext cx="8062259" cy="10286873"/>
            </a:xfrm>
            <a:custGeom>
              <a:avLst/>
              <a:gdLst/>
              <a:ahLst/>
              <a:cxnLst/>
              <a:rect l="l" t="t" r="r" b="b"/>
              <a:pathLst>
                <a:path w="8062259" h="10286873">
                  <a:moveTo>
                    <a:pt x="8062259" y="10251440"/>
                  </a:moveTo>
                  <a:cubicBezTo>
                    <a:pt x="8062259" y="10284587"/>
                    <a:pt x="8052265" y="10286873"/>
                    <a:pt x="8026210" y="10286873"/>
                  </a:cubicBezTo>
                  <a:cubicBezTo>
                    <a:pt x="5352095" y="10286238"/>
                    <a:pt x="2678099" y="10286238"/>
                    <a:pt x="3984" y="10286238"/>
                  </a:cubicBezTo>
                  <a:cubicBezTo>
                    <a:pt x="0" y="10272395"/>
                    <a:pt x="6125" y="10259822"/>
                    <a:pt x="8862" y="10246995"/>
                  </a:cubicBezTo>
                  <a:cubicBezTo>
                    <a:pt x="126405" y="9685401"/>
                    <a:pt x="244068" y="9123934"/>
                    <a:pt x="361968" y="8562467"/>
                  </a:cubicBezTo>
                  <a:cubicBezTo>
                    <a:pt x="530074" y="7761986"/>
                    <a:pt x="698538" y="6961632"/>
                    <a:pt x="866525" y="6161151"/>
                  </a:cubicBezTo>
                  <a:cubicBezTo>
                    <a:pt x="1074011" y="5172583"/>
                    <a:pt x="1281020" y="4184015"/>
                    <a:pt x="1488387" y="3195574"/>
                  </a:cubicBezTo>
                  <a:cubicBezTo>
                    <a:pt x="1699085" y="2191385"/>
                    <a:pt x="1909902" y="1187323"/>
                    <a:pt x="2121195" y="183261"/>
                  </a:cubicBezTo>
                  <a:cubicBezTo>
                    <a:pt x="2134044" y="122174"/>
                    <a:pt x="2142253" y="59690"/>
                    <a:pt x="2163073" y="635"/>
                  </a:cubicBezTo>
                  <a:cubicBezTo>
                    <a:pt x="4117532" y="635"/>
                    <a:pt x="6071990" y="635"/>
                    <a:pt x="8026448" y="0"/>
                  </a:cubicBezTo>
                  <a:cubicBezTo>
                    <a:pt x="8052979" y="0"/>
                    <a:pt x="8062021" y="3429"/>
                    <a:pt x="8062021" y="35814"/>
                  </a:cubicBezTo>
                  <a:cubicBezTo>
                    <a:pt x="8061307" y="3441065"/>
                    <a:pt x="8061307" y="6846316"/>
                    <a:pt x="8062259" y="10251440"/>
                  </a:cubicBezTo>
                  <a:close/>
                </a:path>
              </a:pathLst>
            </a:custGeom>
            <a:blipFill>
              <a:blip r:embed="rId4"/>
              <a:stretch>
                <a:fillRect l="-13818" t="-1" r="-13819" b="-1"/>
              </a:stretch>
            </a:blipFill>
          </p:spPr>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384234" y="312728"/>
            <a:ext cx="1968341" cy="2018172"/>
          </a:xfrm>
          <a:custGeom>
            <a:avLst/>
            <a:gdLst/>
            <a:ahLst/>
            <a:cxnLst/>
            <a:rect l="l" t="t" r="r" b="b"/>
            <a:pathLst>
              <a:path w="1968341" h="2018172">
                <a:moveTo>
                  <a:pt x="0" y="0"/>
                </a:moveTo>
                <a:lnTo>
                  <a:pt x="1968341" y="0"/>
                </a:lnTo>
                <a:lnTo>
                  <a:pt x="1968341" y="2018172"/>
                </a:lnTo>
                <a:lnTo>
                  <a:pt x="0" y="2018172"/>
                </a:lnTo>
                <a:lnTo>
                  <a:pt x="0" y="0"/>
                </a:lnTo>
                <a:close/>
              </a:path>
            </a:pathLst>
          </a:custGeom>
          <a:blipFill>
            <a:blip r:embed="rId5"/>
            <a:stretch>
              <a:fillRect/>
            </a:stretch>
          </a:blipFill>
        </p:spPr>
      </p:sp>
      <p:sp>
        <p:nvSpPr>
          <p:cNvPr id="10" name="TextBox 10"/>
          <p:cNvSpPr txBox="1"/>
          <p:nvPr/>
        </p:nvSpPr>
        <p:spPr>
          <a:xfrm>
            <a:off x="2871037" y="640067"/>
            <a:ext cx="6991441" cy="1392548"/>
          </a:xfrm>
          <a:prstGeom prst="rect">
            <a:avLst/>
          </a:prstGeom>
        </p:spPr>
        <p:txBody>
          <a:bodyPr lIns="0" tIns="0" rIns="0" bIns="0" rtlCol="0" anchor="t">
            <a:spAutoFit/>
          </a:bodyPr>
          <a:lstStyle/>
          <a:p>
            <a:pPr algn="l">
              <a:lnSpc>
                <a:spcPts val="3727"/>
              </a:lnSpc>
            </a:pPr>
            <a:r>
              <a:rPr lang="en-US" sz="3030" i="1">
                <a:solidFill>
                  <a:srgbClr val="56AEFF"/>
                </a:solidFill>
                <a:latin typeface="DM Sans Italics"/>
                <a:ea typeface="DM Sans Italics"/>
                <a:cs typeface="DM Sans Italics"/>
                <a:sym typeface="DM Sans Italics"/>
              </a:rPr>
              <a:t>Azərbaycan Dövlət İqtisad Universiteti İqtisadi və Texlonoji elmlər kafedrası</a:t>
            </a:r>
          </a:p>
          <a:p>
            <a:pPr marL="0" lvl="0" indent="0" algn="l">
              <a:lnSpc>
                <a:spcPts val="3727"/>
              </a:lnSpc>
              <a:spcBef>
                <a:spcPct val="0"/>
              </a:spcBef>
            </a:pPr>
            <a:endParaRPr lang="en-US" sz="3030" i="1">
              <a:solidFill>
                <a:srgbClr val="56AEFF"/>
              </a:solidFill>
              <a:latin typeface="DM Sans Italics"/>
              <a:ea typeface="DM Sans Italics"/>
              <a:cs typeface="DM Sans Italics"/>
              <a:sym typeface="DM Sans Italics"/>
            </a:endParaRPr>
          </a:p>
        </p:txBody>
      </p:sp>
      <p:sp>
        <p:nvSpPr>
          <p:cNvPr id="11" name="TextBox 11"/>
          <p:cNvSpPr txBox="1"/>
          <p:nvPr/>
        </p:nvSpPr>
        <p:spPr>
          <a:xfrm>
            <a:off x="384234" y="3224571"/>
            <a:ext cx="11350440" cy="5800725"/>
          </a:xfrm>
          <a:prstGeom prst="rect">
            <a:avLst/>
          </a:prstGeom>
        </p:spPr>
        <p:txBody>
          <a:bodyPr lIns="0" tIns="0" rIns="0" bIns="0" rtlCol="0" anchor="t">
            <a:spAutoFit/>
          </a:bodyPr>
          <a:lstStyle/>
          <a:p>
            <a:pPr algn="l">
              <a:lnSpc>
                <a:spcPts val="5039"/>
              </a:lnSpc>
            </a:pPr>
            <a:r>
              <a:rPr lang="en-US" sz="4199" b="1" dirty="0" err="1">
                <a:solidFill>
                  <a:srgbClr val="FFFBFB"/>
                </a:solidFill>
                <a:latin typeface="Times New Roman" panose="02020603050405020304" pitchFamily="18" charset="0"/>
                <a:ea typeface="Now Bold"/>
                <a:cs typeface="Times New Roman" panose="02020603050405020304" pitchFamily="18" charset="0"/>
                <a:sym typeface="Now Bold"/>
              </a:rPr>
              <a:t>MÜƏLLIM:</a:t>
            </a:r>
            <a:r>
              <a:rPr lang="en-US" sz="5400" b="1" dirty="0" err="1">
                <a:solidFill>
                  <a:srgbClr val="FFFBFB"/>
                </a:solidFill>
                <a:latin typeface="Times New Roman" panose="02020603050405020304" pitchFamily="18" charset="0"/>
                <a:ea typeface="Now Bold"/>
                <a:cs typeface="Times New Roman" panose="02020603050405020304" pitchFamily="18" charset="0"/>
                <a:sym typeface="Now Bold"/>
              </a:rPr>
              <a:t>Irşad</a:t>
            </a:r>
            <a:r>
              <a:rPr lang="en-US" sz="5400" b="1" dirty="0">
                <a:solidFill>
                  <a:srgbClr val="FFFBFB"/>
                </a:solidFill>
                <a:latin typeface="Times New Roman" panose="02020603050405020304" pitchFamily="18" charset="0"/>
                <a:ea typeface="Now Bold"/>
                <a:cs typeface="Times New Roman" panose="02020603050405020304" pitchFamily="18" charset="0"/>
                <a:sym typeface="Now Bold"/>
              </a:rPr>
              <a:t> </a:t>
            </a:r>
            <a:r>
              <a:rPr lang="en-US" sz="5400" b="1" dirty="0" err="1">
                <a:solidFill>
                  <a:srgbClr val="FFFBFB"/>
                </a:solidFill>
                <a:latin typeface="Times New Roman" panose="02020603050405020304" pitchFamily="18" charset="0"/>
                <a:ea typeface="Now Bold"/>
                <a:cs typeface="Times New Roman" panose="02020603050405020304" pitchFamily="18" charset="0"/>
                <a:sym typeface="Now Bold"/>
              </a:rPr>
              <a:t>Kəriməv</a:t>
            </a:r>
            <a:r>
              <a:rPr lang="en-US" sz="5400" b="1" dirty="0">
                <a:solidFill>
                  <a:srgbClr val="FFFBFB"/>
                </a:solidFill>
                <a:latin typeface="Times New Roman" panose="02020603050405020304" pitchFamily="18" charset="0"/>
                <a:ea typeface="Now Bold"/>
                <a:cs typeface="Times New Roman" panose="02020603050405020304" pitchFamily="18" charset="0"/>
                <a:sym typeface="Now Bold"/>
              </a:rPr>
              <a:t> </a:t>
            </a: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a:p>
            <a:pPr algn="l">
              <a:lnSpc>
                <a:spcPts val="5039"/>
              </a:lnSpc>
            </a:pPr>
            <a:r>
              <a:rPr lang="en-US" sz="4199" b="1" dirty="0">
                <a:solidFill>
                  <a:srgbClr val="FFFBFB"/>
                </a:solidFill>
                <a:latin typeface="Times New Roman" panose="02020603050405020304" pitchFamily="18" charset="0"/>
                <a:ea typeface="Now Bold"/>
                <a:cs typeface="Times New Roman" panose="02020603050405020304" pitchFamily="18" charset="0"/>
                <a:sym typeface="Now Bold"/>
              </a:rPr>
              <a:t>QRUP:</a:t>
            </a:r>
            <a:r>
              <a:rPr lang="en-US" sz="4800" b="1" dirty="0">
                <a:solidFill>
                  <a:srgbClr val="FFFBFB"/>
                </a:solidFill>
                <a:latin typeface="Times New Roman" panose="02020603050405020304" pitchFamily="18" charset="0"/>
                <a:ea typeface="Now Bold"/>
                <a:cs typeface="Times New Roman" panose="02020603050405020304" pitchFamily="18" charset="0"/>
                <a:sym typeface="Now Bold"/>
              </a:rPr>
              <a:t>558</a:t>
            </a: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a:p>
            <a:pPr algn="l">
              <a:lnSpc>
                <a:spcPts val="5039"/>
              </a:lnSpc>
            </a:pPr>
            <a:r>
              <a:rPr lang="en-US" sz="4199" b="1" dirty="0">
                <a:solidFill>
                  <a:srgbClr val="FFFBFB"/>
                </a:solidFill>
                <a:latin typeface="Times New Roman" panose="02020603050405020304" pitchFamily="18" charset="0"/>
                <a:ea typeface="Now Bold"/>
                <a:cs typeface="Times New Roman" panose="02020603050405020304" pitchFamily="18" charset="0"/>
                <a:sym typeface="Now Bold"/>
              </a:rPr>
              <a:t>TƏLƏBƏ:</a:t>
            </a:r>
            <a:r>
              <a:rPr lang="az-Latn-AZ" sz="5400" b="1" dirty="0">
                <a:solidFill>
                  <a:srgbClr val="FFFBFB"/>
                </a:solidFill>
                <a:latin typeface="Times New Roman" panose="02020603050405020304" pitchFamily="18" charset="0"/>
                <a:ea typeface="Now Bold"/>
                <a:cs typeface="Times New Roman" panose="02020603050405020304" pitchFamily="18" charset="0"/>
                <a:sym typeface="Now Bold"/>
              </a:rPr>
              <a:t>Ruhid</a:t>
            </a:r>
            <a:r>
              <a:rPr lang="en-US" sz="5400" b="1" dirty="0">
                <a:solidFill>
                  <a:srgbClr val="FFFBFB"/>
                </a:solidFill>
                <a:latin typeface="Times New Roman" panose="02020603050405020304" pitchFamily="18" charset="0"/>
                <a:ea typeface="Now Bold"/>
                <a:cs typeface="Times New Roman" panose="02020603050405020304" pitchFamily="18" charset="0"/>
                <a:sym typeface="Now Bold"/>
              </a:rPr>
              <a:t> </a:t>
            </a:r>
            <a:r>
              <a:rPr lang="az-Latn-AZ" sz="5400" b="1" dirty="0">
                <a:solidFill>
                  <a:srgbClr val="FFFBFB"/>
                </a:solidFill>
                <a:latin typeface="Times New Roman" panose="02020603050405020304" pitchFamily="18" charset="0"/>
                <a:ea typeface="Now Bold"/>
                <a:cs typeface="Times New Roman" panose="02020603050405020304" pitchFamily="18" charset="0"/>
                <a:sym typeface="Now Bold"/>
              </a:rPr>
              <a:t>Məmmədzadə</a:t>
            </a: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a:p>
            <a:pPr algn="l">
              <a:lnSpc>
                <a:spcPts val="5039"/>
              </a:lnSpc>
            </a:pP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a:p>
            <a:pPr algn="ctr">
              <a:lnSpc>
                <a:spcPts val="5039"/>
              </a:lnSpc>
            </a:pPr>
            <a:r>
              <a:rPr lang="en-US" sz="4199" b="1" dirty="0">
                <a:solidFill>
                  <a:srgbClr val="FFFBFB"/>
                </a:solidFill>
                <a:latin typeface="Times New Roman" panose="02020603050405020304" pitchFamily="18" charset="0"/>
                <a:ea typeface="Now Bold"/>
                <a:cs typeface="Times New Roman" panose="02020603050405020304" pitchFamily="18" charset="0"/>
                <a:sym typeface="Now Bold"/>
              </a:rPr>
              <a:t>MÖVZÜ</a:t>
            </a:r>
          </a:p>
          <a:p>
            <a:pPr algn="ctr">
              <a:lnSpc>
                <a:spcPts val="5039"/>
              </a:lnSpc>
            </a:pPr>
            <a:r>
              <a:rPr lang="en-US" sz="4199" b="1" dirty="0">
                <a:solidFill>
                  <a:srgbClr val="FFFBFB"/>
                </a:solidFill>
                <a:latin typeface="Times New Roman" panose="02020603050405020304" pitchFamily="18" charset="0"/>
                <a:ea typeface="Now Bold"/>
                <a:cs typeface="Times New Roman" panose="02020603050405020304" pitchFamily="18" charset="0"/>
                <a:sym typeface="Now Bold"/>
              </a:rPr>
              <a:t>MAGISTR DISSERTASIYASININ TƏRTIBI QAYDALARI</a:t>
            </a:r>
          </a:p>
          <a:p>
            <a:pPr algn="l">
              <a:lnSpc>
                <a:spcPts val="5039"/>
              </a:lnSpc>
            </a:pP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a:p>
            <a:pPr algn="l">
              <a:lnSpc>
                <a:spcPts val="5039"/>
              </a:lnSpc>
            </a:pPr>
            <a:endParaRPr lang="en-US" sz="4199" b="1" dirty="0">
              <a:solidFill>
                <a:srgbClr val="FFFBFB"/>
              </a:solidFill>
              <a:latin typeface="Times New Roman" panose="02020603050405020304" pitchFamily="18" charset="0"/>
              <a:ea typeface="Now Bold"/>
              <a:cs typeface="Times New Roman" panose="02020603050405020304" pitchFamily="18" charset="0"/>
              <a:sym typeface="N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2407657" y="6134354"/>
            <a:ext cx="902541" cy="9025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10785423" y="6222776"/>
            <a:ext cx="902541" cy="9025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6596540" y="4039952"/>
            <a:ext cx="902541" cy="902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p:cNvGrpSpPr/>
          <p:nvPr/>
        </p:nvGrpSpPr>
        <p:grpSpPr>
          <a:xfrm>
            <a:off x="14977803" y="4028416"/>
            <a:ext cx="902541" cy="902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5" name="TextBox 15"/>
          <p:cNvSpPr txBox="1"/>
          <p:nvPr/>
        </p:nvSpPr>
        <p:spPr>
          <a:xfrm>
            <a:off x="3642799" y="952500"/>
            <a:ext cx="11002403" cy="1419859"/>
          </a:xfrm>
          <a:prstGeom prst="rect">
            <a:avLst/>
          </a:prstGeom>
        </p:spPr>
        <p:txBody>
          <a:bodyPr lIns="0" tIns="0" rIns="0" bIns="0" rtlCol="0" anchor="t">
            <a:spAutoFit/>
          </a:bodyPr>
          <a:lstStyle/>
          <a:p>
            <a:pPr algn="ctr">
              <a:lnSpc>
                <a:spcPts val="5740"/>
              </a:lnSpc>
            </a:pPr>
            <a:r>
              <a:rPr lang="en-US" sz="4100" b="1">
                <a:solidFill>
                  <a:srgbClr val="FFFFFF"/>
                </a:solidFill>
                <a:latin typeface="Montserrat Bold"/>
                <a:ea typeface="Montserrat Bold"/>
                <a:cs typeface="Montserrat Bold"/>
                <a:sym typeface="Montserrat Bold"/>
              </a:rPr>
              <a:t> AZƏRBAYCAN</a:t>
            </a:r>
          </a:p>
          <a:p>
            <a:pPr algn="ctr">
              <a:lnSpc>
                <a:spcPts val="5740"/>
              </a:lnSpc>
            </a:pPr>
            <a:r>
              <a:rPr lang="en-US" sz="4100" b="1">
                <a:solidFill>
                  <a:srgbClr val="FFFFFF"/>
                </a:solidFill>
                <a:latin typeface="Montserrat Bold"/>
                <a:ea typeface="Montserrat Bold"/>
                <a:cs typeface="Montserrat Bold"/>
                <a:sym typeface="Montserrat Bold"/>
              </a:rPr>
              <a:t>UNIVERSITETLƏRINDƏ PROBLEMLƏR</a:t>
            </a:r>
          </a:p>
        </p:txBody>
      </p:sp>
      <p:sp>
        <p:nvSpPr>
          <p:cNvPr id="16" name="TextBox 16"/>
          <p:cNvSpPr txBox="1"/>
          <p:nvPr/>
        </p:nvSpPr>
        <p:spPr>
          <a:xfrm>
            <a:off x="14483503" y="4979253"/>
            <a:ext cx="3804497" cy="2508014"/>
          </a:xfrm>
          <a:prstGeom prst="rect">
            <a:avLst/>
          </a:prstGeom>
        </p:spPr>
        <p:txBody>
          <a:bodyPr lIns="0" tIns="0" rIns="0" bIns="0" rtlCol="0" anchor="t">
            <a:spAutoFit/>
          </a:bodyPr>
          <a:lstStyle/>
          <a:p>
            <a:pPr algn="ctr">
              <a:lnSpc>
                <a:spcPts val="1902"/>
              </a:lnSpc>
            </a:pPr>
            <a:endParaRPr/>
          </a:p>
          <a:p>
            <a:pPr algn="l">
              <a:lnSpc>
                <a:spcPts val="3022"/>
              </a:lnSpc>
            </a:pPr>
            <a:r>
              <a:rPr lang="en-US" sz="2159">
                <a:solidFill>
                  <a:srgbClr val="FFFFFF"/>
                </a:solidFill>
                <a:latin typeface="Montserrat"/>
                <a:ea typeface="Montserrat"/>
                <a:cs typeface="Montserrat"/>
                <a:sym typeface="Montserrat"/>
              </a:rPr>
              <a:t>Bu problemlər tədqiqatların keyfiyyətinə mənfi təsir göstərir və tələbələrin elmi inkişafını əngəlləyir.</a:t>
            </a:r>
          </a:p>
          <a:p>
            <a:pPr algn="l">
              <a:lnSpc>
                <a:spcPts val="3022"/>
              </a:lnSpc>
            </a:pPr>
            <a:endParaRPr lang="en-US" sz="2159">
              <a:solidFill>
                <a:srgbClr val="FFFFFF"/>
              </a:solidFill>
              <a:latin typeface="Montserrat"/>
              <a:ea typeface="Montserrat"/>
              <a:cs typeface="Montserrat"/>
              <a:sym typeface="Montserrat"/>
            </a:endParaRPr>
          </a:p>
        </p:txBody>
      </p:sp>
      <p:sp>
        <p:nvSpPr>
          <p:cNvPr id="17" name="AutoShape 17"/>
          <p:cNvSpPr/>
          <p:nvPr/>
        </p:nvSpPr>
        <p:spPr>
          <a:xfrm flipV="1">
            <a:off x="3334357" y="4479686"/>
            <a:ext cx="3112318" cy="1796897"/>
          </a:xfrm>
          <a:prstGeom prst="line">
            <a:avLst/>
          </a:prstGeom>
          <a:ln w="28575" cap="flat">
            <a:solidFill>
              <a:srgbClr val="FFFFFF"/>
            </a:solidFill>
            <a:prstDash val="solid"/>
            <a:headEnd type="oval" w="lg" len="lg"/>
            <a:tailEnd type="oval" w="lg" len="lg"/>
          </a:ln>
        </p:spPr>
      </p:sp>
      <p:sp>
        <p:nvSpPr>
          <p:cNvPr id="18" name="AutoShape 18"/>
          <p:cNvSpPr/>
          <p:nvPr/>
        </p:nvSpPr>
        <p:spPr>
          <a:xfrm flipV="1">
            <a:off x="11761783" y="4651731"/>
            <a:ext cx="3112318" cy="1796897"/>
          </a:xfrm>
          <a:prstGeom prst="line">
            <a:avLst/>
          </a:prstGeom>
          <a:ln w="28575" cap="flat">
            <a:solidFill>
              <a:srgbClr val="FFFFFF"/>
            </a:solidFill>
            <a:prstDash val="solid"/>
            <a:headEnd type="oval" w="lg" len="lg"/>
            <a:tailEnd type="oval" w="lg" len="lg"/>
          </a:ln>
        </p:spPr>
      </p:sp>
      <p:sp>
        <p:nvSpPr>
          <p:cNvPr id="19" name="AutoShape 19"/>
          <p:cNvSpPr/>
          <p:nvPr/>
        </p:nvSpPr>
        <p:spPr>
          <a:xfrm flipH="1" flipV="1">
            <a:off x="7667544" y="4504493"/>
            <a:ext cx="3110724" cy="1799655"/>
          </a:xfrm>
          <a:prstGeom prst="line">
            <a:avLst/>
          </a:prstGeom>
          <a:ln w="28575" cap="flat">
            <a:solidFill>
              <a:srgbClr val="FFFFFF"/>
            </a:solidFill>
            <a:prstDash val="solid"/>
            <a:headEnd type="oval" w="lg" len="lg"/>
            <a:tailEnd type="oval" w="lg" len="lg"/>
          </a:ln>
        </p:spPr>
      </p:sp>
      <p:sp>
        <p:nvSpPr>
          <p:cNvPr id="20" name="Freeform 20"/>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1" name="TextBox 21"/>
          <p:cNvSpPr txBox="1"/>
          <p:nvPr/>
        </p:nvSpPr>
        <p:spPr>
          <a:xfrm>
            <a:off x="2407657" y="6324955"/>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01</a:t>
            </a:r>
          </a:p>
        </p:txBody>
      </p:sp>
      <p:sp>
        <p:nvSpPr>
          <p:cNvPr id="22" name="TextBox 22"/>
          <p:cNvSpPr txBox="1"/>
          <p:nvPr/>
        </p:nvSpPr>
        <p:spPr>
          <a:xfrm>
            <a:off x="10785423" y="641337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03</a:t>
            </a:r>
          </a:p>
        </p:txBody>
      </p:sp>
      <p:sp>
        <p:nvSpPr>
          <p:cNvPr id="23" name="TextBox 23"/>
          <p:cNvSpPr txBox="1"/>
          <p:nvPr/>
        </p:nvSpPr>
        <p:spPr>
          <a:xfrm>
            <a:off x="6596540" y="4230553"/>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02</a:t>
            </a:r>
          </a:p>
        </p:txBody>
      </p:sp>
      <p:sp>
        <p:nvSpPr>
          <p:cNvPr id="24" name="TextBox 24"/>
          <p:cNvSpPr txBox="1"/>
          <p:nvPr/>
        </p:nvSpPr>
        <p:spPr>
          <a:xfrm>
            <a:off x="14977803" y="421901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04</a:t>
            </a:r>
          </a:p>
        </p:txBody>
      </p:sp>
      <p:sp>
        <p:nvSpPr>
          <p:cNvPr id="25" name="TextBox 25"/>
          <p:cNvSpPr txBox="1"/>
          <p:nvPr/>
        </p:nvSpPr>
        <p:spPr>
          <a:xfrm>
            <a:off x="1569353" y="7087217"/>
            <a:ext cx="3138215" cy="2519445"/>
          </a:xfrm>
          <a:prstGeom prst="rect">
            <a:avLst/>
          </a:prstGeom>
        </p:spPr>
        <p:txBody>
          <a:bodyPr lIns="0" tIns="0" rIns="0" bIns="0" rtlCol="0" anchor="t">
            <a:spAutoFit/>
          </a:bodyPr>
          <a:lstStyle/>
          <a:p>
            <a:pPr algn="l">
              <a:lnSpc>
                <a:spcPts val="2882"/>
              </a:lnSpc>
            </a:pPr>
            <a:r>
              <a:rPr lang="en-US" sz="2059">
                <a:solidFill>
                  <a:srgbClr val="FFFFFF"/>
                </a:solidFill>
                <a:latin typeface="Montserrat"/>
                <a:ea typeface="Montserrat"/>
                <a:cs typeface="Montserrat"/>
                <a:sym typeface="Montserrat"/>
              </a:rPr>
              <a:t>Bəzi universitetlərdə magistr dissertasiyasının hazırlanmasında standart qaydalara kifayət qədər diqqət yetirilmir.</a:t>
            </a:r>
          </a:p>
        </p:txBody>
      </p:sp>
      <p:sp>
        <p:nvSpPr>
          <p:cNvPr id="26" name="TextBox 26"/>
          <p:cNvSpPr txBox="1"/>
          <p:nvPr/>
        </p:nvSpPr>
        <p:spPr>
          <a:xfrm>
            <a:off x="9871269" y="7449167"/>
            <a:ext cx="3633389" cy="1795545"/>
          </a:xfrm>
          <a:prstGeom prst="rect">
            <a:avLst/>
          </a:prstGeom>
        </p:spPr>
        <p:txBody>
          <a:bodyPr lIns="0" tIns="0" rIns="0" bIns="0" rtlCol="0" anchor="t">
            <a:spAutoFit/>
          </a:bodyPr>
          <a:lstStyle/>
          <a:p>
            <a:pPr algn="l">
              <a:lnSpc>
                <a:spcPts val="2882"/>
              </a:lnSpc>
            </a:pPr>
            <a:r>
              <a:rPr lang="en-US" sz="2059">
                <a:solidFill>
                  <a:srgbClr val="FFFFFF"/>
                </a:solidFill>
                <a:latin typeface="Montserrat"/>
                <a:ea typeface="Montserrat"/>
                <a:cs typeface="Montserrat"/>
                <a:sym typeface="Montserrat"/>
              </a:rPr>
              <a:t>Qaydalara əməl edilməməsi dissertasiyaların etibarlılığını şübhə altına alır və akademik mühitdə qəbul edilməsini çətinləşdirir.</a:t>
            </a:r>
          </a:p>
        </p:txBody>
      </p:sp>
      <p:sp>
        <p:nvSpPr>
          <p:cNvPr id="27" name="TextBox 27"/>
          <p:cNvSpPr txBox="1"/>
          <p:nvPr/>
        </p:nvSpPr>
        <p:spPr>
          <a:xfrm>
            <a:off x="5695173" y="5305954"/>
            <a:ext cx="3042375" cy="1795545"/>
          </a:xfrm>
          <a:prstGeom prst="rect">
            <a:avLst/>
          </a:prstGeom>
        </p:spPr>
        <p:txBody>
          <a:bodyPr lIns="0" tIns="0" rIns="0" bIns="0" rtlCol="0" anchor="t">
            <a:spAutoFit/>
          </a:bodyPr>
          <a:lstStyle/>
          <a:p>
            <a:pPr algn="l">
              <a:lnSpc>
                <a:spcPts val="2882"/>
              </a:lnSpc>
            </a:pPr>
            <a:r>
              <a:rPr lang="en-US" sz="2059">
                <a:solidFill>
                  <a:srgbClr val="FFFFFF"/>
                </a:solidFill>
                <a:latin typeface="Montserrat"/>
                <a:ea typeface="Montserrat"/>
                <a:cs typeface="Montserrat"/>
                <a:sym typeface="Montserrat"/>
              </a:rPr>
              <a:t>Elmi işlərin struktursuz, qeyri-sistemli şəkildə tərtib olunması onların akademik dəyərini azaldır.</a:t>
            </a:r>
          </a:p>
        </p:txBody>
      </p:sp>
      <p:sp>
        <p:nvSpPr>
          <p:cNvPr id="28" name="Freeform 28"/>
          <p:cNvSpPr/>
          <p:nvPr/>
        </p:nvSpPr>
        <p:spPr>
          <a:xfrm>
            <a:off x="13590563" y="537374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1441599" y="4251960"/>
            <a:ext cx="3236284" cy="4062716"/>
            <a:chOff x="0" y="0"/>
            <a:chExt cx="852355" cy="1070016"/>
          </a:xfrm>
        </p:grpSpPr>
        <p:sp>
          <p:nvSpPr>
            <p:cNvPr id="4" name="Freeform 4"/>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5" name="TextBox 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13614782" y="4239701"/>
            <a:ext cx="3236284" cy="4062716"/>
            <a:chOff x="0" y="0"/>
            <a:chExt cx="852355" cy="1070016"/>
          </a:xfrm>
        </p:grpSpPr>
        <p:sp>
          <p:nvSpPr>
            <p:cNvPr id="7" name="Freeform 7"/>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8" name="TextBox 8"/>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7525858" y="4239701"/>
            <a:ext cx="3236284" cy="4062716"/>
            <a:chOff x="0" y="0"/>
            <a:chExt cx="852355" cy="1070016"/>
          </a:xfrm>
        </p:grpSpPr>
        <p:sp>
          <p:nvSpPr>
            <p:cNvPr id="10" name="Freeform 10"/>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1" name="TextBox 11"/>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3" name="TextBox 13"/>
          <p:cNvSpPr txBox="1"/>
          <p:nvPr/>
        </p:nvSpPr>
        <p:spPr>
          <a:xfrm>
            <a:off x="2674749" y="574354"/>
            <a:ext cx="12938502" cy="1694814"/>
          </a:xfrm>
          <a:prstGeom prst="rect">
            <a:avLst/>
          </a:prstGeom>
        </p:spPr>
        <p:txBody>
          <a:bodyPr lIns="0" tIns="0" rIns="0" bIns="0" rtlCol="0" anchor="t">
            <a:spAutoFit/>
          </a:bodyPr>
          <a:lstStyle/>
          <a:p>
            <a:pPr algn="ctr">
              <a:lnSpc>
                <a:spcPts val="6860"/>
              </a:lnSpc>
            </a:pPr>
            <a:r>
              <a:rPr lang="en-US" sz="4900" b="1">
                <a:solidFill>
                  <a:srgbClr val="FFFFFF"/>
                </a:solidFill>
                <a:latin typeface="Montserrat Bold"/>
                <a:ea typeface="Montserrat Bold"/>
                <a:cs typeface="Montserrat Bold"/>
                <a:sym typeface="Montserrat Bold"/>
              </a:rPr>
              <a:t>MAGISTR DISSERTASIYA QAYDALARININ ƏHƏMIYYƏTI</a:t>
            </a:r>
          </a:p>
        </p:txBody>
      </p:sp>
      <p:sp>
        <p:nvSpPr>
          <p:cNvPr id="14" name="Freeform 1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5" name="Freeform 15"/>
          <p:cNvSpPr/>
          <p:nvPr/>
        </p:nvSpPr>
        <p:spPr>
          <a:xfrm>
            <a:off x="2674308" y="4563496"/>
            <a:ext cx="770867" cy="783691"/>
          </a:xfrm>
          <a:custGeom>
            <a:avLst/>
            <a:gdLst/>
            <a:ahLst/>
            <a:cxnLst/>
            <a:rect l="l" t="t" r="r" b="b"/>
            <a:pathLst>
              <a:path w="770867" h="783691">
                <a:moveTo>
                  <a:pt x="0" y="0"/>
                </a:moveTo>
                <a:lnTo>
                  <a:pt x="770866" y="0"/>
                </a:lnTo>
                <a:lnTo>
                  <a:pt x="770866" y="783691"/>
                </a:lnTo>
                <a:lnTo>
                  <a:pt x="0" y="783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8592250" y="4550121"/>
            <a:ext cx="1103500" cy="882800"/>
          </a:xfrm>
          <a:custGeom>
            <a:avLst/>
            <a:gdLst/>
            <a:ahLst/>
            <a:cxnLst/>
            <a:rect l="l" t="t" r="r" b="b"/>
            <a:pathLst>
              <a:path w="1103500" h="882800">
                <a:moveTo>
                  <a:pt x="0" y="0"/>
                </a:moveTo>
                <a:lnTo>
                  <a:pt x="1103500" y="0"/>
                </a:lnTo>
                <a:lnTo>
                  <a:pt x="1103500" y="882799"/>
                </a:lnTo>
                <a:lnTo>
                  <a:pt x="0" y="882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a:off x="14639604" y="4477763"/>
            <a:ext cx="1186638" cy="955157"/>
          </a:xfrm>
          <a:custGeom>
            <a:avLst/>
            <a:gdLst/>
            <a:ahLst/>
            <a:cxnLst/>
            <a:rect l="l" t="t" r="r" b="b"/>
            <a:pathLst>
              <a:path w="1186638" h="955157">
                <a:moveTo>
                  <a:pt x="0" y="0"/>
                </a:moveTo>
                <a:lnTo>
                  <a:pt x="1186639" y="0"/>
                </a:lnTo>
                <a:lnTo>
                  <a:pt x="1186639" y="955157"/>
                </a:lnTo>
                <a:lnTo>
                  <a:pt x="0" y="9551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1534731" y="5885618"/>
            <a:ext cx="3050020" cy="1516780"/>
          </a:xfrm>
          <a:prstGeom prst="rect">
            <a:avLst/>
          </a:prstGeom>
        </p:spPr>
        <p:txBody>
          <a:bodyPr lIns="0" tIns="0" rIns="0" bIns="0" rtlCol="0" anchor="t">
            <a:spAutoFit/>
          </a:bodyPr>
          <a:lstStyle/>
          <a:p>
            <a:pPr algn="l">
              <a:lnSpc>
                <a:spcPts val="3022"/>
              </a:lnSpc>
            </a:pPr>
            <a:r>
              <a:rPr lang="en-US" sz="2159">
                <a:solidFill>
                  <a:srgbClr val="010F1F"/>
                </a:solidFill>
                <a:latin typeface="Montserrat"/>
                <a:ea typeface="Montserrat"/>
                <a:cs typeface="Montserrat"/>
                <a:sym typeface="Montserrat"/>
              </a:rPr>
              <a:t>Tələbələrin tədqiqat mədəniyyətini mənimsəməsinə yardım edir.</a:t>
            </a:r>
          </a:p>
        </p:txBody>
      </p:sp>
      <p:sp>
        <p:nvSpPr>
          <p:cNvPr id="19" name="TextBox 19"/>
          <p:cNvSpPr txBox="1"/>
          <p:nvPr/>
        </p:nvSpPr>
        <p:spPr>
          <a:xfrm>
            <a:off x="7638933" y="5885618"/>
            <a:ext cx="3014799" cy="1897780"/>
          </a:xfrm>
          <a:prstGeom prst="rect">
            <a:avLst/>
          </a:prstGeom>
        </p:spPr>
        <p:txBody>
          <a:bodyPr lIns="0" tIns="0" rIns="0" bIns="0" rtlCol="0" anchor="t">
            <a:spAutoFit/>
          </a:bodyPr>
          <a:lstStyle/>
          <a:p>
            <a:pPr algn="l">
              <a:lnSpc>
                <a:spcPts val="3022"/>
              </a:lnSpc>
            </a:pPr>
            <a:r>
              <a:rPr lang="en-US" sz="2159">
                <a:solidFill>
                  <a:srgbClr val="FFFFFF"/>
                </a:solidFill>
                <a:latin typeface="Montserrat"/>
                <a:ea typeface="Montserrat"/>
                <a:cs typeface="Montserrat"/>
                <a:sym typeface="Montserrat"/>
              </a:rPr>
              <a:t>Beynəlxalq səviyyədə qəbul olunan elmi işlərin hazırlanmasına kömək edir.</a:t>
            </a:r>
          </a:p>
        </p:txBody>
      </p:sp>
      <p:sp>
        <p:nvSpPr>
          <p:cNvPr id="20" name="TextBox 20"/>
          <p:cNvSpPr txBox="1"/>
          <p:nvPr/>
        </p:nvSpPr>
        <p:spPr>
          <a:xfrm>
            <a:off x="13727632" y="6223434"/>
            <a:ext cx="3050020" cy="1135780"/>
          </a:xfrm>
          <a:prstGeom prst="rect">
            <a:avLst/>
          </a:prstGeom>
        </p:spPr>
        <p:txBody>
          <a:bodyPr lIns="0" tIns="0" rIns="0" bIns="0" rtlCol="0" anchor="t">
            <a:spAutoFit/>
          </a:bodyPr>
          <a:lstStyle/>
          <a:p>
            <a:pPr algn="l">
              <a:lnSpc>
                <a:spcPts val="3022"/>
              </a:lnSpc>
            </a:pPr>
            <a:r>
              <a:rPr lang="en-US" sz="2159">
                <a:solidFill>
                  <a:srgbClr val="010F1F"/>
                </a:solidFill>
                <a:latin typeface="Montserrat"/>
                <a:ea typeface="Montserrat"/>
                <a:cs typeface="Montserrat"/>
                <a:sym typeface="Montserrat"/>
              </a:rPr>
              <a:t>Gələcək elmi işlər üçün güclü təməl yaradır.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2220191" y="4239701"/>
            <a:ext cx="3236284" cy="4062716"/>
            <a:chOff x="0" y="0"/>
            <a:chExt cx="852355" cy="1070016"/>
          </a:xfrm>
        </p:grpSpPr>
        <p:sp>
          <p:nvSpPr>
            <p:cNvPr id="4" name="Freeform 4"/>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5" name="TextBox 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9319105" y="4239701"/>
            <a:ext cx="3236284" cy="4062716"/>
            <a:chOff x="0" y="0"/>
            <a:chExt cx="852355" cy="1070016"/>
          </a:xfrm>
        </p:grpSpPr>
        <p:sp>
          <p:nvSpPr>
            <p:cNvPr id="7" name="Freeform 7"/>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8" name="TextBox 8"/>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5732611" y="4239701"/>
            <a:ext cx="3236284" cy="4062716"/>
            <a:chOff x="0" y="0"/>
            <a:chExt cx="852355" cy="1070016"/>
          </a:xfrm>
        </p:grpSpPr>
        <p:sp>
          <p:nvSpPr>
            <p:cNvPr id="10" name="Freeform 10"/>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1" name="TextBox 11"/>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2831525" y="4239701"/>
            <a:ext cx="3236284" cy="4062716"/>
            <a:chOff x="0" y="0"/>
            <a:chExt cx="852355" cy="1070016"/>
          </a:xfrm>
        </p:grpSpPr>
        <p:sp>
          <p:nvSpPr>
            <p:cNvPr id="14" name="Freeform 14"/>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5" name="TextBox 1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6" name="Freeform 16"/>
          <p:cNvSpPr/>
          <p:nvPr/>
        </p:nvSpPr>
        <p:spPr>
          <a:xfrm>
            <a:off x="6833212" y="4693622"/>
            <a:ext cx="1106328" cy="890120"/>
          </a:xfrm>
          <a:custGeom>
            <a:avLst/>
            <a:gdLst/>
            <a:ahLst/>
            <a:cxnLst/>
            <a:rect l="l" t="t" r="r" b="b"/>
            <a:pathLst>
              <a:path w="1106328" h="890120">
                <a:moveTo>
                  <a:pt x="0" y="0"/>
                </a:moveTo>
                <a:lnTo>
                  <a:pt x="1106328" y="0"/>
                </a:lnTo>
                <a:lnTo>
                  <a:pt x="1106328" y="890119"/>
                </a:lnTo>
                <a:lnTo>
                  <a:pt x="0" y="890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2499645" y="1589210"/>
            <a:ext cx="1293850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NƏTICƏ</a:t>
            </a:r>
          </a:p>
        </p:txBody>
      </p:sp>
      <p:sp>
        <p:nvSpPr>
          <p:cNvPr id="18" name="Freeform 1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9" name="Freeform 19"/>
          <p:cNvSpPr/>
          <p:nvPr/>
        </p:nvSpPr>
        <p:spPr>
          <a:xfrm>
            <a:off x="3376544" y="4693622"/>
            <a:ext cx="923578" cy="923578"/>
          </a:xfrm>
          <a:custGeom>
            <a:avLst/>
            <a:gdLst/>
            <a:ahLst/>
            <a:cxnLst/>
            <a:rect l="l" t="t" r="r" b="b"/>
            <a:pathLst>
              <a:path w="923578" h="923578">
                <a:moveTo>
                  <a:pt x="0" y="0"/>
                </a:moveTo>
                <a:lnTo>
                  <a:pt x="923578" y="0"/>
                </a:lnTo>
                <a:lnTo>
                  <a:pt x="923578" y="923578"/>
                </a:lnTo>
                <a:lnTo>
                  <a:pt x="0" y="9235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3936514" y="4693622"/>
            <a:ext cx="1003209" cy="890120"/>
          </a:xfrm>
          <a:custGeom>
            <a:avLst/>
            <a:gdLst/>
            <a:ahLst/>
            <a:cxnLst/>
            <a:rect l="l" t="t" r="r" b="b"/>
            <a:pathLst>
              <a:path w="1003209" h="890120">
                <a:moveTo>
                  <a:pt x="0" y="0"/>
                </a:moveTo>
                <a:lnTo>
                  <a:pt x="1003208" y="0"/>
                </a:lnTo>
                <a:lnTo>
                  <a:pt x="1003208" y="890119"/>
                </a:lnTo>
                <a:lnTo>
                  <a:pt x="0" y="8901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0084627" y="4885830"/>
            <a:ext cx="1706006" cy="697912"/>
          </a:xfrm>
          <a:custGeom>
            <a:avLst/>
            <a:gdLst/>
            <a:ahLst/>
            <a:cxnLst/>
            <a:rect l="l" t="t" r="r" b="b"/>
            <a:pathLst>
              <a:path w="1706006" h="697912">
                <a:moveTo>
                  <a:pt x="0" y="0"/>
                </a:moveTo>
                <a:lnTo>
                  <a:pt x="1706006" y="0"/>
                </a:lnTo>
                <a:lnTo>
                  <a:pt x="1706006" y="697911"/>
                </a:lnTo>
                <a:lnTo>
                  <a:pt x="0" y="6979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2330933" y="6117164"/>
            <a:ext cx="3014799" cy="1878330"/>
          </a:xfrm>
          <a:prstGeom prst="rect">
            <a:avLst/>
          </a:prstGeom>
        </p:spPr>
        <p:txBody>
          <a:bodyPr lIns="0" tIns="0" rIns="0" bIns="0" rtlCol="0" anchor="t">
            <a:spAutoFit/>
          </a:bodyPr>
          <a:lstStyle/>
          <a:p>
            <a:pPr algn="ctr">
              <a:lnSpc>
                <a:spcPts val="2519"/>
              </a:lnSpc>
            </a:pPr>
            <a:r>
              <a:rPr lang="en-US" sz="1799">
                <a:solidFill>
                  <a:srgbClr val="010F1F"/>
                </a:solidFill>
                <a:latin typeface="Montserrat"/>
                <a:ea typeface="Montserrat"/>
                <a:cs typeface="Montserrat"/>
                <a:sym typeface="Montserrat"/>
              </a:rPr>
              <a:t>Dissertasiya qaydalarına əməl etmək tələbələrin tədqiqat bacarıqlarını təkmilləşdirir və onların akademik mövqeyini gücləndirir.</a:t>
            </a:r>
          </a:p>
        </p:txBody>
      </p:sp>
      <p:sp>
        <p:nvSpPr>
          <p:cNvPr id="23" name="TextBox 23"/>
          <p:cNvSpPr txBox="1"/>
          <p:nvPr/>
        </p:nvSpPr>
        <p:spPr>
          <a:xfrm>
            <a:off x="9439374" y="6117164"/>
            <a:ext cx="2996512" cy="1656715"/>
          </a:xfrm>
          <a:prstGeom prst="rect">
            <a:avLst/>
          </a:prstGeom>
        </p:spPr>
        <p:txBody>
          <a:bodyPr lIns="0" tIns="0" rIns="0" bIns="0" rtlCol="0" anchor="t">
            <a:spAutoFit/>
          </a:bodyPr>
          <a:lstStyle/>
          <a:p>
            <a:pPr algn="ctr">
              <a:lnSpc>
                <a:spcPts val="2659"/>
              </a:lnSpc>
            </a:pPr>
            <a:r>
              <a:rPr lang="en-US" sz="1899">
                <a:solidFill>
                  <a:srgbClr val="010F1F"/>
                </a:solidFill>
                <a:latin typeface="Montserrat"/>
                <a:ea typeface="Montserrat"/>
                <a:cs typeface="Montserrat"/>
                <a:sym typeface="Montserrat"/>
              </a:rPr>
              <a:t>Standartlara uyğun hazırlanmış elmi işlər həm akademik, həm də peşəkar sahədə yüksək qiymətləndirilir.</a:t>
            </a:r>
          </a:p>
        </p:txBody>
      </p:sp>
      <p:sp>
        <p:nvSpPr>
          <p:cNvPr id="24" name="TextBox 24"/>
          <p:cNvSpPr txBox="1"/>
          <p:nvPr/>
        </p:nvSpPr>
        <p:spPr>
          <a:xfrm>
            <a:off x="5795778" y="6197496"/>
            <a:ext cx="3109952" cy="1656715"/>
          </a:xfrm>
          <a:prstGeom prst="rect">
            <a:avLst/>
          </a:prstGeom>
        </p:spPr>
        <p:txBody>
          <a:bodyPr lIns="0" tIns="0" rIns="0" bIns="0" rtlCol="0" anchor="t">
            <a:spAutoFit/>
          </a:bodyPr>
          <a:lstStyle/>
          <a:p>
            <a:pPr algn="ctr">
              <a:lnSpc>
                <a:spcPts val="2659"/>
              </a:lnSpc>
            </a:pPr>
            <a:r>
              <a:rPr lang="en-US" sz="1899">
                <a:solidFill>
                  <a:srgbClr val="FFFFFF"/>
                </a:solidFill>
                <a:latin typeface="Montserrat"/>
                <a:ea typeface="Montserrat"/>
                <a:cs typeface="Montserrat"/>
                <a:sym typeface="Montserrat"/>
              </a:rPr>
              <a:t>Qaydaların düzgün tətbiqi tələbələrin sistemli düşünmə və problem həll etmə qabiliyyətini artırır.</a:t>
            </a:r>
          </a:p>
        </p:txBody>
      </p:sp>
      <p:sp>
        <p:nvSpPr>
          <p:cNvPr id="25" name="TextBox 25"/>
          <p:cNvSpPr txBox="1"/>
          <p:nvPr/>
        </p:nvSpPr>
        <p:spPr>
          <a:xfrm>
            <a:off x="12898289" y="6242484"/>
            <a:ext cx="3058778" cy="1739901"/>
          </a:xfrm>
          <a:prstGeom prst="rect">
            <a:avLst/>
          </a:prstGeom>
        </p:spPr>
        <p:txBody>
          <a:bodyPr lIns="0" tIns="0" rIns="0" bIns="0" rtlCol="0" anchor="t">
            <a:spAutoFit/>
          </a:bodyPr>
          <a:lstStyle/>
          <a:p>
            <a:pPr algn="ctr">
              <a:lnSpc>
                <a:spcPts val="2799"/>
              </a:lnSpc>
            </a:pPr>
            <a:r>
              <a:rPr lang="en-US" sz="1999">
                <a:solidFill>
                  <a:srgbClr val="FFFFFF"/>
                </a:solidFill>
                <a:latin typeface="Montserrat"/>
                <a:ea typeface="Montserrat"/>
                <a:cs typeface="Montserrat"/>
                <a:sym typeface="Montserrat"/>
              </a:rPr>
              <a:t>Bu qaydalara əməl edən tədqiqatçılar cəmiyyətin inkişafına və elmi yeniliklərə daha böyük töhfə verirlər.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7664550" y="2427708"/>
            <a:ext cx="3590038" cy="2252699"/>
            <a:chOff x="0" y="0"/>
            <a:chExt cx="544871" cy="341899"/>
          </a:xfrm>
        </p:grpSpPr>
        <p:sp>
          <p:nvSpPr>
            <p:cNvPr id="8" name="Freeform 8"/>
            <p:cNvSpPr/>
            <p:nvPr/>
          </p:nvSpPr>
          <p:spPr>
            <a:xfrm>
              <a:off x="0" y="0"/>
              <a:ext cx="544871" cy="341899"/>
            </a:xfrm>
            <a:custGeom>
              <a:avLst/>
              <a:gdLst/>
              <a:ahLst/>
              <a:cxnLst/>
              <a:rect l="l" t="t" r="r" b="b"/>
              <a:pathLst>
                <a:path w="544871" h="341899">
                  <a:moveTo>
                    <a:pt x="34504" y="0"/>
                  </a:moveTo>
                  <a:lnTo>
                    <a:pt x="510367" y="0"/>
                  </a:lnTo>
                  <a:cubicBezTo>
                    <a:pt x="519518" y="0"/>
                    <a:pt x="528294" y="3635"/>
                    <a:pt x="534765" y="10106"/>
                  </a:cubicBezTo>
                  <a:cubicBezTo>
                    <a:pt x="541236" y="16577"/>
                    <a:pt x="544871" y="25353"/>
                    <a:pt x="544871" y="34504"/>
                  </a:cubicBezTo>
                  <a:lnTo>
                    <a:pt x="544871" y="307395"/>
                  </a:lnTo>
                  <a:cubicBezTo>
                    <a:pt x="544871" y="316546"/>
                    <a:pt x="541236" y="325322"/>
                    <a:pt x="534765" y="331793"/>
                  </a:cubicBezTo>
                  <a:cubicBezTo>
                    <a:pt x="528294" y="338264"/>
                    <a:pt x="519518" y="341899"/>
                    <a:pt x="510367" y="341899"/>
                  </a:cubicBezTo>
                  <a:lnTo>
                    <a:pt x="34504" y="341899"/>
                  </a:lnTo>
                  <a:cubicBezTo>
                    <a:pt x="15448" y="341899"/>
                    <a:pt x="0" y="326451"/>
                    <a:pt x="0" y="307395"/>
                  </a:cubicBezTo>
                  <a:lnTo>
                    <a:pt x="0" y="34504"/>
                  </a:lnTo>
                  <a:cubicBezTo>
                    <a:pt x="0" y="15448"/>
                    <a:pt x="15448" y="0"/>
                    <a:pt x="34504" y="0"/>
                  </a:cubicBezTo>
                  <a:close/>
                </a:path>
              </a:pathLst>
            </a:custGeom>
            <a:blipFill>
              <a:blip r:embed="rId5"/>
              <a:stretch>
                <a:fillRect t="-3088" b="-3088"/>
              </a:stretch>
            </a:blipFill>
          </p:spPr>
        </p:sp>
      </p:grpSp>
      <p:grpSp>
        <p:nvGrpSpPr>
          <p:cNvPr id="9" name="Group 9"/>
          <p:cNvGrpSpPr/>
          <p:nvPr/>
        </p:nvGrpSpPr>
        <p:grpSpPr>
          <a:xfrm>
            <a:off x="2017112" y="4680408"/>
            <a:ext cx="3590038" cy="3726180"/>
            <a:chOff x="0" y="0"/>
            <a:chExt cx="1123858" cy="1166477"/>
          </a:xfrm>
        </p:grpSpPr>
        <p:sp>
          <p:nvSpPr>
            <p:cNvPr id="10" name="Freeform 10"/>
            <p:cNvSpPr/>
            <p:nvPr/>
          </p:nvSpPr>
          <p:spPr>
            <a:xfrm>
              <a:off x="0" y="0"/>
              <a:ext cx="1123858" cy="1166477"/>
            </a:xfrm>
            <a:custGeom>
              <a:avLst/>
              <a:gdLst/>
              <a:ahLst/>
              <a:cxnLst/>
              <a:rect l="l" t="t" r="r" b="b"/>
              <a:pathLst>
                <a:path w="1123858" h="1166477">
                  <a:moveTo>
                    <a:pt x="34504" y="0"/>
                  </a:moveTo>
                  <a:lnTo>
                    <a:pt x="1089354" y="0"/>
                  </a:lnTo>
                  <a:cubicBezTo>
                    <a:pt x="1098505" y="0"/>
                    <a:pt x="1107281" y="3635"/>
                    <a:pt x="1113752" y="10106"/>
                  </a:cubicBezTo>
                  <a:cubicBezTo>
                    <a:pt x="1120223" y="16577"/>
                    <a:pt x="1123858" y="25353"/>
                    <a:pt x="1123858" y="34504"/>
                  </a:cubicBezTo>
                  <a:lnTo>
                    <a:pt x="1123858" y="1131973"/>
                  </a:lnTo>
                  <a:cubicBezTo>
                    <a:pt x="1123858" y="1141124"/>
                    <a:pt x="1120223" y="1149900"/>
                    <a:pt x="1113752" y="1156371"/>
                  </a:cubicBezTo>
                  <a:cubicBezTo>
                    <a:pt x="1107281" y="1162842"/>
                    <a:pt x="1098505" y="1166477"/>
                    <a:pt x="1089354" y="1166477"/>
                  </a:cubicBezTo>
                  <a:lnTo>
                    <a:pt x="34504" y="1166477"/>
                  </a:lnTo>
                  <a:cubicBezTo>
                    <a:pt x="15448" y="1166477"/>
                    <a:pt x="0" y="1151029"/>
                    <a:pt x="0" y="1131973"/>
                  </a:cubicBezTo>
                  <a:lnTo>
                    <a:pt x="0" y="34504"/>
                  </a:lnTo>
                  <a:cubicBezTo>
                    <a:pt x="0" y="15448"/>
                    <a:pt x="15448" y="0"/>
                    <a:pt x="34504" y="0"/>
                  </a:cubicBezTo>
                  <a:close/>
                </a:path>
              </a:pathLst>
            </a:custGeom>
            <a:solidFill>
              <a:srgbClr val="48699F"/>
            </a:solidFill>
          </p:spPr>
        </p:sp>
        <p:sp>
          <p:nvSpPr>
            <p:cNvPr id="11" name="TextBox 11"/>
            <p:cNvSpPr txBox="1"/>
            <p:nvPr/>
          </p:nvSpPr>
          <p:spPr>
            <a:xfrm>
              <a:off x="0" y="-38100"/>
              <a:ext cx="1123858" cy="1204577"/>
            </a:xfrm>
            <a:prstGeom prst="rect">
              <a:avLst/>
            </a:prstGeom>
          </p:spPr>
          <p:txBody>
            <a:bodyPr lIns="0" tIns="0" rIns="0" bIns="0" rtlCol="0" anchor="ctr"/>
            <a:lstStyle/>
            <a:p>
              <a:pPr algn="ctr">
                <a:lnSpc>
                  <a:spcPts val="3111"/>
                </a:lnSpc>
              </a:pPr>
              <a:endParaRPr/>
            </a:p>
          </p:txBody>
        </p:sp>
      </p:grpSp>
      <p:grpSp>
        <p:nvGrpSpPr>
          <p:cNvPr id="12" name="Group 12"/>
          <p:cNvGrpSpPr/>
          <p:nvPr/>
        </p:nvGrpSpPr>
        <p:grpSpPr>
          <a:xfrm>
            <a:off x="13311987" y="4680408"/>
            <a:ext cx="3589836" cy="3544940"/>
            <a:chOff x="0" y="0"/>
            <a:chExt cx="1123795" cy="1109740"/>
          </a:xfrm>
        </p:grpSpPr>
        <p:sp>
          <p:nvSpPr>
            <p:cNvPr id="13" name="Freeform 13"/>
            <p:cNvSpPr/>
            <p:nvPr/>
          </p:nvSpPr>
          <p:spPr>
            <a:xfrm>
              <a:off x="0" y="0"/>
              <a:ext cx="1123795" cy="1109740"/>
            </a:xfrm>
            <a:custGeom>
              <a:avLst/>
              <a:gdLst/>
              <a:ahLst/>
              <a:cxnLst/>
              <a:rect l="l" t="t" r="r" b="b"/>
              <a:pathLst>
                <a:path w="1123795" h="1109740">
                  <a:moveTo>
                    <a:pt x="34506" y="0"/>
                  </a:moveTo>
                  <a:lnTo>
                    <a:pt x="1089289" y="0"/>
                  </a:lnTo>
                  <a:cubicBezTo>
                    <a:pt x="1098440" y="0"/>
                    <a:pt x="1107217" y="3635"/>
                    <a:pt x="1113688" y="10107"/>
                  </a:cubicBezTo>
                  <a:cubicBezTo>
                    <a:pt x="1120159" y="16578"/>
                    <a:pt x="1123795" y="25354"/>
                    <a:pt x="1123795" y="34506"/>
                  </a:cubicBezTo>
                  <a:lnTo>
                    <a:pt x="1123795" y="1075234"/>
                  </a:lnTo>
                  <a:cubicBezTo>
                    <a:pt x="1123795" y="1084386"/>
                    <a:pt x="1120159" y="1093163"/>
                    <a:pt x="1113688" y="1099634"/>
                  </a:cubicBezTo>
                  <a:cubicBezTo>
                    <a:pt x="1107217" y="1106105"/>
                    <a:pt x="1098440" y="1109740"/>
                    <a:pt x="1089289" y="1109740"/>
                  </a:cubicBezTo>
                  <a:lnTo>
                    <a:pt x="34506" y="1109740"/>
                  </a:lnTo>
                  <a:cubicBezTo>
                    <a:pt x="25354" y="1109740"/>
                    <a:pt x="16578" y="1106105"/>
                    <a:pt x="10107" y="1099634"/>
                  </a:cubicBezTo>
                  <a:cubicBezTo>
                    <a:pt x="3635" y="1093163"/>
                    <a:pt x="0" y="1084386"/>
                    <a:pt x="0" y="1075234"/>
                  </a:cubicBezTo>
                  <a:lnTo>
                    <a:pt x="0" y="34506"/>
                  </a:lnTo>
                  <a:cubicBezTo>
                    <a:pt x="0" y="25354"/>
                    <a:pt x="3635" y="16578"/>
                    <a:pt x="10107" y="10107"/>
                  </a:cubicBezTo>
                  <a:cubicBezTo>
                    <a:pt x="16578" y="3635"/>
                    <a:pt x="25354" y="0"/>
                    <a:pt x="34506" y="0"/>
                  </a:cubicBezTo>
                  <a:close/>
                </a:path>
              </a:pathLst>
            </a:custGeom>
            <a:solidFill>
              <a:srgbClr val="48699F"/>
            </a:solidFill>
          </p:spPr>
        </p:sp>
        <p:sp>
          <p:nvSpPr>
            <p:cNvPr id="14" name="TextBox 14"/>
            <p:cNvSpPr txBox="1"/>
            <p:nvPr/>
          </p:nvSpPr>
          <p:spPr>
            <a:xfrm>
              <a:off x="0" y="-38100"/>
              <a:ext cx="1123795" cy="1147840"/>
            </a:xfrm>
            <a:prstGeom prst="rect">
              <a:avLst/>
            </a:prstGeom>
          </p:spPr>
          <p:txBody>
            <a:bodyPr lIns="0" tIns="0" rIns="0" bIns="0" rtlCol="0" anchor="ctr"/>
            <a:lstStyle/>
            <a:p>
              <a:pPr algn="ctr">
                <a:lnSpc>
                  <a:spcPts val="3111"/>
                </a:lnSpc>
              </a:pPr>
              <a:endParaRPr/>
            </a:p>
          </p:txBody>
        </p:sp>
      </p:grpSp>
      <p:grpSp>
        <p:nvGrpSpPr>
          <p:cNvPr id="15" name="Group 15"/>
          <p:cNvGrpSpPr/>
          <p:nvPr/>
        </p:nvGrpSpPr>
        <p:grpSpPr>
          <a:xfrm>
            <a:off x="7683788" y="4680408"/>
            <a:ext cx="3570799" cy="3544940"/>
            <a:chOff x="0" y="0"/>
            <a:chExt cx="1117835" cy="1109740"/>
          </a:xfrm>
        </p:grpSpPr>
        <p:sp>
          <p:nvSpPr>
            <p:cNvPr id="16" name="Freeform 16"/>
            <p:cNvSpPr/>
            <p:nvPr/>
          </p:nvSpPr>
          <p:spPr>
            <a:xfrm>
              <a:off x="0" y="0"/>
              <a:ext cx="1117835" cy="1109740"/>
            </a:xfrm>
            <a:custGeom>
              <a:avLst/>
              <a:gdLst/>
              <a:ahLst/>
              <a:cxnLst/>
              <a:rect l="l" t="t" r="r" b="b"/>
              <a:pathLst>
                <a:path w="1117835" h="1109740">
                  <a:moveTo>
                    <a:pt x="34690" y="0"/>
                  </a:moveTo>
                  <a:lnTo>
                    <a:pt x="1083145" y="0"/>
                  </a:lnTo>
                  <a:cubicBezTo>
                    <a:pt x="1102304" y="0"/>
                    <a:pt x="1117835" y="15531"/>
                    <a:pt x="1117835" y="34690"/>
                  </a:cubicBezTo>
                  <a:lnTo>
                    <a:pt x="1117835" y="1075050"/>
                  </a:lnTo>
                  <a:cubicBezTo>
                    <a:pt x="1117835" y="1094209"/>
                    <a:pt x="1102304" y="1109740"/>
                    <a:pt x="1083145" y="1109740"/>
                  </a:cubicBezTo>
                  <a:lnTo>
                    <a:pt x="34690" y="1109740"/>
                  </a:lnTo>
                  <a:cubicBezTo>
                    <a:pt x="25490" y="1109740"/>
                    <a:pt x="16666" y="1106085"/>
                    <a:pt x="10160" y="1099580"/>
                  </a:cubicBezTo>
                  <a:cubicBezTo>
                    <a:pt x="3655" y="1093074"/>
                    <a:pt x="0" y="1084251"/>
                    <a:pt x="0" y="1075050"/>
                  </a:cubicBezTo>
                  <a:lnTo>
                    <a:pt x="0" y="34690"/>
                  </a:lnTo>
                  <a:cubicBezTo>
                    <a:pt x="0" y="15531"/>
                    <a:pt x="15531" y="0"/>
                    <a:pt x="34690" y="0"/>
                  </a:cubicBezTo>
                  <a:close/>
                </a:path>
              </a:pathLst>
            </a:custGeom>
            <a:solidFill>
              <a:srgbClr val="48699F"/>
            </a:solidFill>
          </p:spPr>
        </p:sp>
        <p:sp>
          <p:nvSpPr>
            <p:cNvPr id="17" name="TextBox 17"/>
            <p:cNvSpPr txBox="1"/>
            <p:nvPr/>
          </p:nvSpPr>
          <p:spPr>
            <a:xfrm>
              <a:off x="0" y="-38100"/>
              <a:ext cx="1117835" cy="1147840"/>
            </a:xfrm>
            <a:prstGeom prst="rect">
              <a:avLst/>
            </a:prstGeom>
          </p:spPr>
          <p:txBody>
            <a:bodyPr lIns="0" tIns="0" rIns="0" bIns="0" rtlCol="0" anchor="ctr"/>
            <a:lstStyle/>
            <a:p>
              <a:pPr algn="ctr">
                <a:lnSpc>
                  <a:spcPts val="3111"/>
                </a:lnSpc>
              </a:pPr>
              <a:endParaRPr/>
            </a:p>
          </p:txBody>
        </p:sp>
      </p:grpSp>
      <p:sp>
        <p:nvSpPr>
          <p:cNvPr id="18" name="Freeform 1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3311786" y="2427708"/>
            <a:ext cx="3590038" cy="2252699"/>
            <a:chOff x="0" y="0"/>
            <a:chExt cx="544871" cy="341899"/>
          </a:xfrm>
        </p:grpSpPr>
        <p:sp>
          <p:nvSpPr>
            <p:cNvPr id="20" name="Freeform 20"/>
            <p:cNvSpPr/>
            <p:nvPr/>
          </p:nvSpPr>
          <p:spPr>
            <a:xfrm>
              <a:off x="0" y="0"/>
              <a:ext cx="544871" cy="341899"/>
            </a:xfrm>
            <a:custGeom>
              <a:avLst/>
              <a:gdLst/>
              <a:ahLst/>
              <a:cxnLst/>
              <a:rect l="l" t="t" r="r" b="b"/>
              <a:pathLst>
                <a:path w="544871" h="341899">
                  <a:moveTo>
                    <a:pt x="34504" y="0"/>
                  </a:moveTo>
                  <a:lnTo>
                    <a:pt x="510367" y="0"/>
                  </a:lnTo>
                  <a:cubicBezTo>
                    <a:pt x="519518" y="0"/>
                    <a:pt x="528294" y="3635"/>
                    <a:pt x="534765" y="10106"/>
                  </a:cubicBezTo>
                  <a:cubicBezTo>
                    <a:pt x="541236" y="16577"/>
                    <a:pt x="544871" y="25353"/>
                    <a:pt x="544871" y="34504"/>
                  </a:cubicBezTo>
                  <a:lnTo>
                    <a:pt x="544871" y="307395"/>
                  </a:lnTo>
                  <a:cubicBezTo>
                    <a:pt x="544871" y="316546"/>
                    <a:pt x="541236" y="325322"/>
                    <a:pt x="534765" y="331793"/>
                  </a:cubicBezTo>
                  <a:cubicBezTo>
                    <a:pt x="528294" y="338264"/>
                    <a:pt x="519518" y="341899"/>
                    <a:pt x="510367" y="341899"/>
                  </a:cubicBezTo>
                  <a:lnTo>
                    <a:pt x="34504" y="341899"/>
                  </a:lnTo>
                  <a:cubicBezTo>
                    <a:pt x="15448" y="341899"/>
                    <a:pt x="0" y="326451"/>
                    <a:pt x="0" y="307395"/>
                  </a:cubicBezTo>
                  <a:lnTo>
                    <a:pt x="0" y="34504"/>
                  </a:lnTo>
                  <a:cubicBezTo>
                    <a:pt x="0" y="15448"/>
                    <a:pt x="15448" y="0"/>
                    <a:pt x="34504" y="0"/>
                  </a:cubicBezTo>
                  <a:close/>
                </a:path>
              </a:pathLst>
            </a:custGeom>
            <a:blipFill>
              <a:blip r:embed="rId6"/>
              <a:stretch>
                <a:fillRect l="-4445" r="-4445"/>
              </a:stretch>
            </a:blipFill>
          </p:spPr>
        </p:sp>
      </p:grpSp>
      <p:grpSp>
        <p:nvGrpSpPr>
          <p:cNvPr id="21" name="Group 21"/>
          <p:cNvGrpSpPr/>
          <p:nvPr/>
        </p:nvGrpSpPr>
        <p:grpSpPr>
          <a:xfrm>
            <a:off x="2033897" y="2427708"/>
            <a:ext cx="3590038" cy="2403150"/>
            <a:chOff x="0" y="0"/>
            <a:chExt cx="544871" cy="364734"/>
          </a:xfrm>
        </p:grpSpPr>
        <p:sp>
          <p:nvSpPr>
            <p:cNvPr id="22" name="Freeform 22"/>
            <p:cNvSpPr/>
            <p:nvPr/>
          </p:nvSpPr>
          <p:spPr>
            <a:xfrm>
              <a:off x="0" y="0"/>
              <a:ext cx="544871" cy="364734"/>
            </a:xfrm>
            <a:custGeom>
              <a:avLst/>
              <a:gdLst/>
              <a:ahLst/>
              <a:cxnLst/>
              <a:rect l="l" t="t" r="r" b="b"/>
              <a:pathLst>
                <a:path w="544871" h="364734">
                  <a:moveTo>
                    <a:pt x="34504" y="0"/>
                  </a:moveTo>
                  <a:lnTo>
                    <a:pt x="510367" y="0"/>
                  </a:lnTo>
                  <a:cubicBezTo>
                    <a:pt x="519518" y="0"/>
                    <a:pt x="528294" y="3635"/>
                    <a:pt x="534765" y="10106"/>
                  </a:cubicBezTo>
                  <a:cubicBezTo>
                    <a:pt x="541236" y="16577"/>
                    <a:pt x="544871" y="25353"/>
                    <a:pt x="544871" y="34504"/>
                  </a:cubicBezTo>
                  <a:lnTo>
                    <a:pt x="544871" y="330229"/>
                  </a:lnTo>
                  <a:cubicBezTo>
                    <a:pt x="544871" y="349286"/>
                    <a:pt x="529423" y="364734"/>
                    <a:pt x="510367" y="364734"/>
                  </a:cubicBezTo>
                  <a:lnTo>
                    <a:pt x="34504" y="364734"/>
                  </a:lnTo>
                  <a:cubicBezTo>
                    <a:pt x="25353" y="364734"/>
                    <a:pt x="16577" y="361098"/>
                    <a:pt x="10106" y="354628"/>
                  </a:cubicBezTo>
                  <a:cubicBezTo>
                    <a:pt x="3635" y="348157"/>
                    <a:pt x="0" y="339381"/>
                    <a:pt x="0" y="330229"/>
                  </a:cubicBezTo>
                  <a:lnTo>
                    <a:pt x="0" y="34504"/>
                  </a:lnTo>
                  <a:cubicBezTo>
                    <a:pt x="0" y="15448"/>
                    <a:pt x="15448" y="0"/>
                    <a:pt x="34504" y="0"/>
                  </a:cubicBezTo>
                  <a:close/>
                </a:path>
              </a:pathLst>
            </a:custGeom>
            <a:blipFill>
              <a:blip r:embed="rId7"/>
              <a:stretch>
                <a:fillRect t="-24694" b="-24694"/>
              </a:stretch>
            </a:blipFill>
          </p:spPr>
        </p:sp>
      </p:grpSp>
      <p:sp>
        <p:nvSpPr>
          <p:cNvPr id="23" name="TextBox 23"/>
          <p:cNvSpPr txBox="1"/>
          <p:nvPr/>
        </p:nvSpPr>
        <p:spPr>
          <a:xfrm>
            <a:off x="2232384" y="5248074"/>
            <a:ext cx="3193065" cy="2389506"/>
          </a:xfrm>
          <a:prstGeom prst="rect">
            <a:avLst/>
          </a:prstGeom>
        </p:spPr>
        <p:txBody>
          <a:bodyPr lIns="0" tIns="0" rIns="0" bIns="0" rtlCol="0" anchor="t">
            <a:spAutoFit/>
          </a:bodyPr>
          <a:lstStyle/>
          <a:p>
            <a:pPr marL="496564" lvl="1" indent="-248282" algn="l">
              <a:lnSpc>
                <a:spcPts val="3219"/>
              </a:lnSpc>
              <a:buFont typeface="Arial"/>
              <a:buChar char="•"/>
            </a:pPr>
            <a:r>
              <a:rPr lang="en-US" sz="2299">
                <a:solidFill>
                  <a:srgbClr val="FFFFFF"/>
                </a:solidFill>
                <a:latin typeface="Montserrat"/>
                <a:ea typeface="Montserrat"/>
                <a:cs typeface="Montserrat"/>
                <a:sym typeface="Montserrat"/>
              </a:rPr>
              <a:t>Universitetlərdə dissertasiya qaydalarının tədrisinə daha çox diqqət yetirilməlidir.</a:t>
            </a:r>
          </a:p>
        </p:txBody>
      </p:sp>
      <p:sp>
        <p:nvSpPr>
          <p:cNvPr id="24" name="TextBox 24"/>
          <p:cNvSpPr txBox="1"/>
          <p:nvPr/>
        </p:nvSpPr>
        <p:spPr>
          <a:xfrm>
            <a:off x="7675857" y="5261433"/>
            <a:ext cx="3193065" cy="2072641"/>
          </a:xfrm>
          <a:prstGeom prst="rect">
            <a:avLst/>
          </a:prstGeom>
        </p:spPr>
        <p:txBody>
          <a:bodyPr lIns="0" tIns="0" rIns="0" bIns="0" rtlCol="0" anchor="t">
            <a:spAutoFit/>
          </a:bodyPr>
          <a:lstStyle/>
          <a:p>
            <a:pPr marL="518154" lvl="1" indent="-259077" algn="l">
              <a:lnSpc>
                <a:spcPts val="3359"/>
              </a:lnSpc>
              <a:buFont typeface="Arial"/>
              <a:buChar char="•"/>
            </a:pPr>
            <a:r>
              <a:rPr lang="en-US" sz="2399">
                <a:solidFill>
                  <a:srgbClr val="FFFFFF"/>
                </a:solidFill>
                <a:latin typeface="Montserrat"/>
                <a:ea typeface="Montserrat"/>
                <a:cs typeface="Montserrat"/>
                <a:sym typeface="Montserrat"/>
              </a:rPr>
              <a:t>Tələbələrə metodoloji dəstək və resurslar təmin olunmalıdır.</a:t>
            </a:r>
          </a:p>
        </p:txBody>
      </p:sp>
      <p:sp>
        <p:nvSpPr>
          <p:cNvPr id="25" name="TextBox 25"/>
          <p:cNvSpPr txBox="1"/>
          <p:nvPr/>
        </p:nvSpPr>
        <p:spPr>
          <a:xfrm>
            <a:off x="13502487" y="5205939"/>
            <a:ext cx="3193065" cy="2789556"/>
          </a:xfrm>
          <a:prstGeom prst="rect">
            <a:avLst/>
          </a:prstGeom>
        </p:spPr>
        <p:txBody>
          <a:bodyPr lIns="0" tIns="0" rIns="0" bIns="0" rtlCol="0" anchor="t">
            <a:spAutoFit/>
          </a:bodyPr>
          <a:lstStyle/>
          <a:p>
            <a:pPr marL="496564" lvl="1" indent="-248282" algn="l">
              <a:lnSpc>
                <a:spcPts val="3219"/>
              </a:lnSpc>
              <a:buFont typeface="Arial"/>
              <a:buChar char="•"/>
            </a:pPr>
            <a:r>
              <a:rPr lang="en-US" sz="2299">
                <a:solidFill>
                  <a:srgbClr val="FFFFFF"/>
                </a:solidFill>
                <a:latin typeface="Montserrat"/>
                <a:ea typeface="Montserrat"/>
                <a:cs typeface="Montserrat"/>
                <a:sym typeface="Montserrat"/>
              </a:rPr>
              <a:t>Plagiat yoxlamaları və etik standartlara əməl ciddi şəkildə həyata keçirilməlidir.</a:t>
            </a:r>
          </a:p>
          <a:p>
            <a:pPr algn="l">
              <a:lnSpc>
                <a:spcPts val="3219"/>
              </a:lnSpc>
            </a:pPr>
            <a:endParaRPr lang="en-US" sz="2299">
              <a:solidFill>
                <a:srgbClr val="FFFFFF"/>
              </a:solidFill>
              <a:latin typeface="Montserrat"/>
              <a:ea typeface="Montserrat"/>
              <a:cs typeface="Montserrat"/>
              <a:sym typeface="Montserrat"/>
            </a:endParaRPr>
          </a:p>
        </p:txBody>
      </p:sp>
      <p:sp>
        <p:nvSpPr>
          <p:cNvPr id="26" name="TextBox 26"/>
          <p:cNvSpPr txBox="1"/>
          <p:nvPr/>
        </p:nvSpPr>
        <p:spPr>
          <a:xfrm>
            <a:off x="2803138" y="713843"/>
            <a:ext cx="12938502"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TƏKLIFLƏR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862478" y="2330900"/>
            <a:ext cx="8425522" cy="7956100"/>
            <a:chOff x="0" y="0"/>
            <a:chExt cx="3395010" cy="3205860"/>
          </a:xfrm>
        </p:grpSpPr>
        <p:sp>
          <p:nvSpPr>
            <p:cNvPr id="4" name="Freeform 4"/>
            <p:cNvSpPr/>
            <p:nvPr/>
          </p:nvSpPr>
          <p:spPr>
            <a:xfrm>
              <a:off x="0" y="0"/>
              <a:ext cx="3395010" cy="3205860"/>
            </a:xfrm>
            <a:custGeom>
              <a:avLst/>
              <a:gdLst/>
              <a:ahLst/>
              <a:cxnLst/>
              <a:rect l="l" t="t" r="r" b="b"/>
              <a:pathLst>
                <a:path w="3395010" h="3205860">
                  <a:moveTo>
                    <a:pt x="3395010" y="3205860"/>
                  </a:moveTo>
                  <a:lnTo>
                    <a:pt x="0" y="3205860"/>
                  </a:lnTo>
                  <a:cubicBezTo>
                    <a:pt x="0" y="1434876"/>
                    <a:pt x="1519536" y="0"/>
                    <a:pt x="3395010" y="0"/>
                  </a:cubicBezTo>
                  <a:lnTo>
                    <a:pt x="3395010" y="3205860"/>
                  </a:lnTo>
                  <a:close/>
                </a:path>
              </a:pathLst>
            </a:custGeom>
            <a:blipFill>
              <a:blip r:embed="rId4"/>
              <a:stretch>
                <a:fillRect l="-33936" r="-33936"/>
              </a:stretch>
            </a:blipFill>
          </p:spPr>
        </p:sp>
      </p:grpSp>
      <p:sp>
        <p:nvSpPr>
          <p:cNvPr id="5" name="Freeform 5"/>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p:spPr>
      </p:sp>
      <p:sp>
        <p:nvSpPr>
          <p:cNvPr id="6" name="Freeform 6"/>
          <p:cNvSpPr/>
          <p:nvPr/>
        </p:nvSpPr>
        <p:spPr>
          <a:xfrm>
            <a:off x="384234" y="312728"/>
            <a:ext cx="1968341" cy="2018172"/>
          </a:xfrm>
          <a:custGeom>
            <a:avLst/>
            <a:gdLst/>
            <a:ahLst/>
            <a:cxnLst/>
            <a:rect l="l" t="t" r="r" b="b"/>
            <a:pathLst>
              <a:path w="1968341" h="2018172">
                <a:moveTo>
                  <a:pt x="0" y="0"/>
                </a:moveTo>
                <a:lnTo>
                  <a:pt x="1968341" y="0"/>
                </a:lnTo>
                <a:lnTo>
                  <a:pt x="1968341" y="2018172"/>
                </a:lnTo>
                <a:lnTo>
                  <a:pt x="0" y="2018172"/>
                </a:lnTo>
                <a:lnTo>
                  <a:pt x="0" y="0"/>
                </a:lnTo>
                <a:close/>
              </a:path>
            </a:pathLst>
          </a:custGeom>
          <a:blipFill>
            <a:blip r:embed="rId5"/>
            <a:stretch>
              <a:fillRect/>
            </a:stretch>
          </a:blipFill>
        </p:spPr>
      </p:sp>
      <p:sp>
        <p:nvSpPr>
          <p:cNvPr id="7" name="TextBox 7"/>
          <p:cNvSpPr txBox="1"/>
          <p:nvPr/>
        </p:nvSpPr>
        <p:spPr>
          <a:xfrm>
            <a:off x="1368404" y="3952600"/>
            <a:ext cx="10434893" cy="4712700"/>
          </a:xfrm>
          <a:prstGeom prst="rect">
            <a:avLst/>
          </a:prstGeom>
        </p:spPr>
        <p:txBody>
          <a:bodyPr lIns="0" tIns="0" rIns="0" bIns="0" rtlCol="0" anchor="t">
            <a:spAutoFit/>
          </a:bodyPr>
          <a:lstStyle/>
          <a:p>
            <a:pPr marL="0" lvl="0" indent="0">
              <a:lnSpc>
                <a:spcPts val="12362"/>
              </a:lnSpc>
            </a:pPr>
            <a:r>
              <a:rPr lang="en-US" sz="8830" b="1" spc="538" dirty="0" err="1">
                <a:solidFill>
                  <a:srgbClr val="FFFFFF"/>
                </a:solidFill>
                <a:latin typeface="Now Bold"/>
                <a:ea typeface="Now Bold"/>
                <a:cs typeface="Now Bold"/>
                <a:sym typeface="Now Bold"/>
              </a:rPr>
              <a:t>Diqqətinizə</a:t>
            </a:r>
            <a:r>
              <a:rPr lang="en-US" sz="8830" b="1" spc="538" dirty="0">
                <a:solidFill>
                  <a:srgbClr val="FFFFFF"/>
                </a:solidFill>
                <a:latin typeface="Now Bold"/>
                <a:ea typeface="Now Bold"/>
                <a:cs typeface="Now Bold"/>
                <a:sym typeface="Now Bold"/>
              </a:rPr>
              <a:t> </a:t>
            </a:r>
            <a:r>
              <a:rPr lang="az-Latn-AZ" sz="8830" b="1" spc="538" dirty="0">
                <a:solidFill>
                  <a:srgbClr val="FFFFFF"/>
                </a:solidFill>
                <a:latin typeface="Now Bold"/>
                <a:ea typeface="Now Bold"/>
                <a:cs typeface="Now Bold"/>
                <a:sym typeface="Now Bold"/>
              </a:rPr>
              <a:t>G</a:t>
            </a:r>
            <a:r>
              <a:rPr lang="en-US" sz="8830" b="1" spc="538" dirty="0" err="1">
                <a:solidFill>
                  <a:srgbClr val="FFFFFF"/>
                </a:solidFill>
                <a:latin typeface="Now Bold"/>
                <a:ea typeface="Now Bold"/>
                <a:cs typeface="Now Bold"/>
                <a:sym typeface="Now Bold"/>
              </a:rPr>
              <a:t>örə</a:t>
            </a:r>
            <a:r>
              <a:rPr lang="en-US" sz="8830" b="1" spc="538" dirty="0">
                <a:solidFill>
                  <a:srgbClr val="FFFFFF"/>
                </a:solidFill>
                <a:latin typeface="Now Bold"/>
                <a:ea typeface="Now Bold"/>
                <a:cs typeface="Now Bold"/>
                <a:sym typeface="Now Bold"/>
              </a:rPr>
              <a:t> </a:t>
            </a:r>
            <a:endParaRPr lang="az-Latn-AZ" sz="8830" b="1" spc="538" dirty="0">
              <a:solidFill>
                <a:srgbClr val="FFFFFF"/>
              </a:solidFill>
              <a:latin typeface="Now Bold"/>
              <a:ea typeface="Now Bold"/>
              <a:cs typeface="Now Bold"/>
              <a:sym typeface="Now Bold"/>
            </a:endParaRPr>
          </a:p>
          <a:p>
            <a:pPr marL="0" lvl="0" indent="0">
              <a:lnSpc>
                <a:spcPts val="12362"/>
              </a:lnSpc>
            </a:pPr>
            <a:r>
              <a:rPr lang="az-Latn-AZ" sz="8830" b="1" spc="538" dirty="0">
                <a:solidFill>
                  <a:srgbClr val="FFFFFF"/>
                </a:solidFill>
                <a:latin typeface="Now Bold"/>
                <a:ea typeface="Now Bold"/>
                <a:cs typeface="Now Bold"/>
                <a:sym typeface="Now Bold"/>
              </a:rPr>
              <a:t>T</a:t>
            </a:r>
            <a:r>
              <a:rPr lang="en-US" sz="8830" b="1" spc="538" dirty="0" err="1">
                <a:solidFill>
                  <a:srgbClr val="FFFFFF"/>
                </a:solidFill>
                <a:latin typeface="Now Bold"/>
                <a:ea typeface="Now Bold"/>
                <a:cs typeface="Now Bold"/>
                <a:sym typeface="Now Bold"/>
              </a:rPr>
              <a:t>əşəkkürlər</a:t>
            </a:r>
            <a:endParaRPr lang="en-US" sz="8830" b="1" spc="538" dirty="0">
              <a:solidFill>
                <a:srgbClr val="FFFFFF"/>
              </a:solidFill>
              <a:latin typeface="Now Bold"/>
              <a:ea typeface="Now Bold"/>
              <a:cs typeface="Now Bold"/>
              <a:sym typeface="Now Bold"/>
            </a:endParaRPr>
          </a:p>
        </p:txBody>
      </p:sp>
      <p:sp>
        <p:nvSpPr>
          <p:cNvPr id="8" name="TextBox 8"/>
          <p:cNvSpPr txBox="1"/>
          <p:nvPr/>
        </p:nvSpPr>
        <p:spPr>
          <a:xfrm>
            <a:off x="2871037" y="640067"/>
            <a:ext cx="6991441" cy="1392548"/>
          </a:xfrm>
          <a:prstGeom prst="rect">
            <a:avLst/>
          </a:prstGeom>
        </p:spPr>
        <p:txBody>
          <a:bodyPr lIns="0" tIns="0" rIns="0" bIns="0" rtlCol="0" anchor="t">
            <a:spAutoFit/>
          </a:bodyPr>
          <a:lstStyle/>
          <a:p>
            <a:pPr algn="l">
              <a:lnSpc>
                <a:spcPts val="3727"/>
              </a:lnSpc>
            </a:pPr>
            <a:r>
              <a:rPr lang="en-US" sz="3030" i="1">
                <a:solidFill>
                  <a:srgbClr val="56AEFF"/>
                </a:solidFill>
                <a:latin typeface="DM Sans Italics"/>
                <a:ea typeface="DM Sans Italics"/>
                <a:cs typeface="DM Sans Italics"/>
                <a:sym typeface="DM Sans Italics"/>
              </a:rPr>
              <a:t>Azərbaycan Dövlət İqtisad Universiteti İqtisadi və Texlonoji elmlər kafedrası</a:t>
            </a:r>
          </a:p>
          <a:p>
            <a:pPr marL="0" lvl="0" indent="0" algn="l">
              <a:lnSpc>
                <a:spcPts val="3727"/>
              </a:lnSpc>
              <a:spcBef>
                <a:spcPct val="0"/>
              </a:spcBef>
            </a:pPr>
            <a:endParaRPr lang="en-US" sz="3030" i="1">
              <a:solidFill>
                <a:srgbClr val="56AEFF"/>
              </a:solidFill>
              <a:latin typeface="DM Sans Italics"/>
              <a:ea typeface="DM Sans Italics"/>
              <a:cs typeface="DM Sans Italics"/>
              <a:sym typeface="DM Sans Itali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004349" y="766377"/>
            <a:ext cx="2530887" cy="1076325"/>
          </a:xfrm>
          <a:prstGeom prst="rect">
            <a:avLst/>
          </a:prstGeom>
        </p:spPr>
        <p:txBody>
          <a:bodyPr lIns="0" tIns="0" rIns="0" bIns="0" rtlCol="0" anchor="t">
            <a:spAutoFit/>
          </a:bodyPr>
          <a:lstStyle/>
          <a:p>
            <a:pPr marL="0" lvl="0" indent="0" algn="l">
              <a:lnSpc>
                <a:spcPts val="8482"/>
              </a:lnSpc>
              <a:spcBef>
                <a:spcPct val="0"/>
              </a:spcBef>
            </a:pPr>
            <a:r>
              <a:rPr lang="en-US" sz="7068" b="1">
                <a:solidFill>
                  <a:srgbClr val="FFFFFF"/>
                </a:solidFill>
                <a:latin typeface="Now Bold"/>
                <a:ea typeface="Now Bold"/>
                <a:cs typeface="Now Bold"/>
                <a:sym typeface="Now Bold"/>
              </a:rPr>
              <a:t>PLAN</a:t>
            </a:r>
          </a:p>
        </p:txBody>
      </p:sp>
      <p:sp>
        <p:nvSpPr>
          <p:cNvPr id="4" name="TextBox 4"/>
          <p:cNvSpPr txBox="1"/>
          <p:nvPr/>
        </p:nvSpPr>
        <p:spPr>
          <a:xfrm>
            <a:off x="1722831" y="2405823"/>
            <a:ext cx="957654"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01</a:t>
            </a:r>
          </a:p>
        </p:txBody>
      </p:sp>
      <p:sp>
        <p:nvSpPr>
          <p:cNvPr id="5" name="Freeform 5"/>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3183827" y="2306943"/>
            <a:ext cx="6960229"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Magistr Dissertasiyası</a:t>
            </a:r>
          </a:p>
        </p:txBody>
      </p:sp>
      <p:sp>
        <p:nvSpPr>
          <p:cNvPr id="7" name="TextBox 7"/>
          <p:cNvSpPr txBox="1"/>
          <p:nvPr/>
        </p:nvSpPr>
        <p:spPr>
          <a:xfrm>
            <a:off x="3183827" y="3506516"/>
            <a:ext cx="12453104"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Magistr Dissertasiyasının Əhəmiyyəti</a:t>
            </a:r>
          </a:p>
        </p:txBody>
      </p:sp>
      <p:sp>
        <p:nvSpPr>
          <p:cNvPr id="8" name="TextBox 8"/>
          <p:cNvSpPr txBox="1"/>
          <p:nvPr/>
        </p:nvSpPr>
        <p:spPr>
          <a:xfrm>
            <a:off x="1722831" y="3496991"/>
            <a:ext cx="957654"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02</a:t>
            </a:r>
          </a:p>
        </p:txBody>
      </p:sp>
      <p:sp>
        <p:nvSpPr>
          <p:cNvPr id="9" name="TextBox 9"/>
          <p:cNvSpPr txBox="1"/>
          <p:nvPr/>
        </p:nvSpPr>
        <p:spPr>
          <a:xfrm>
            <a:off x="1638969" y="4572568"/>
            <a:ext cx="1125378"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03</a:t>
            </a:r>
          </a:p>
        </p:txBody>
      </p:sp>
      <p:sp>
        <p:nvSpPr>
          <p:cNvPr id="10" name="TextBox 10"/>
          <p:cNvSpPr txBox="1"/>
          <p:nvPr/>
        </p:nvSpPr>
        <p:spPr>
          <a:xfrm>
            <a:off x="3183827" y="4664953"/>
            <a:ext cx="13822848"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Magistr Dissertasiyasının Struktur Tələbləri</a:t>
            </a:r>
          </a:p>
        </p:txBody>
      </p:sp>
      <p:sp>
        <p:nvSpPr>
          <p:cNvPr id="11" name="TextBox 11"/>
          <p:cNvSpPr txBox="1"/>
          <p:nvPr/>
        </p:nvSpPr>
        <p:spPr>
          <a:xfrm>
            <a:off x="1638969" y="5650622"/>
            <a:ext cx="1125378"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04</a:t>
            </a:r>
          </a:p>
        </p:txBody>
      </p:sp>
      <p:sp>
        <p:nvSpPr>
          <p:cNvPr id="12" name="TextBox 12"/>
          <p:cNvSpPr txBox="1"/>
          <p:nvPr/>
        </p:nvSpPr>
        <p:spPr>
          <a:xfrm>
            <a:off x="3183827" y="5669672"/>
            <a:ext cx="13822848"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Magistr Dissertasiyasının Texniki Tələbləri</a:t>
            </a:r>
          </a:p>
        </p:txBody>
      </p:sp>
      <p:sp>
        <p:nvSpPr>
          <p:cNvPr id="13" name="TextBox 13"/>
          <p:cNvSpPr txBox="1"/>
          <p:nvPr/>
        </p:nvSpPr>
        <p:spPr>
          <a:xfrm>
            <a:off x="1638969" y="6728677"/>
            <a:ext cx="1125378"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05</a:t>
            </a:r>
          </a:p>
        </p:txBody>
      </p:sp>
      <p:sp>
        <p:nvSpPr>
          <p:cNvPr id="14" name="TextBox 14"/>
          <p:cNvSpPr txBox="1"/>
          <p:nvPr/>
        </p:nvSpPr>
        <p:spPr>
          <a:xfrm>
            <a:off x="3183827" y="6738202"/>
            <a:ext cx="13822848"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Magistr Dissertasiyasının Elmi Standartları</a:t>
            </a:r>
          </a:p>
        </p:txBody>
      </p:sp>
      <p:sp>
        <p:nvSpPr>
          <p:cNvPr id="15" name="TextBox 15"/>
          <p:cNvSpPr txBox="1"/>
          <p:nvPr/>
        </p:nvSpPr>
        <p:spPr>
          <a:xfrm>
            <a:off x="1638969" y="7816257"/>
            <a:ext cx="1125378" cy="963755"/>
          </a:xfrm>
          <a:prstGeom prst="rect">
            <a:avLst/>
          </a:prstGeom>
        </p:spPr>
        <p:txBody>
          <a:bodyPr lIns="0" tIns="0" rIns="0" bIns="0" rtlCol="0" anchor="t">
            <a:spAutoFit/>
          </a:bodyPr>
          <a:lstStyle/>
          <a:p>
            <a:pPr marL="0" lvl="0" indent="0" algn="ctr">
              <a:lnSpc>
                <a:spcPts val="7945"/>
              </a:lnSpc>
              <a:spcBef>
                <a:spcPct val="0"/>
              </a:spcBef>
            </a:pPr>
            <a:r>
              <a:rPr lang="en-US" sz="5757" b="1">
                <a:solidFill>
                  <a:srgbClr val="4BD1FB"/>
                </a:solidFill>
                <a:latin typeface="DM Sans Bold"/>
                <a:ea typeface="DM Sans Bold"/>
                <a:cs typeface="DM Sans Bold"/>
                <a:sym typeface="DM Sans Bold"/>
              </a:rPr>
              <a:t>05</a:t>
            </a:r>
          </a:p>
        </p:txBody>
      </p:sp>
      <p:sp>
        <p:nvSpPr>
          <p:cNvPr id="16" name="TextBox 16"/>
          <p:cNvSpPr txBox="1"/>
          <p:nvPr/>
        </p:nvSpPr>
        <p:spPr>
          <a:xfrm>
            <a:off x="3232632" y="7809597"/>
            <a:ext cx="13822848" cy="871370"/>
          </a:xfrm>
          <a:prstGeom prst="rect">
            <a:avLst/>
          </a:prstGeom>
        </p:spPr>
        <p:txBody>
          <a:bodyPr lIns="0" tIns="0" rIns="0" bIns="0" rtlCol="0" anchor="t">
            <a:spAutoFit/>
          </a:bodyPr>
          <a:lstStyle/>
          <a:p>
            <a:pPr marL="0" lvl="0" indent="0" algn="l">
              <a:lnSpc>
                <a:spcPts val="7197"/>
              </a:lnSpc>
              <a:spcBef>
                <a:spcPct val="0"/>
              </a:spcBef>
            </a:pPr>
            <a:r>
              <a:rPr lang="en-US" sz="5215">
                <a:solidFill>
                  <a:srgbClr val="FFFFFF"/>
                </a:solidFill>
                <a:latin typeface="DM Sans"/>
                <a:ea typeface="DM Sans"/>
                <a:cs typeface="DM Sans"/>
                <a:sym typeface="DM Sans"/>
              </a:rPr>
              <a:t>Nəticə və Təkliflər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2163944" y="3911636"/>
            <a:ext cx="14732991" cy="3244938"/>
          </a:xfrm>
          <a:prstGeom prst="rect">
            <a:avLst/>
          </a:prstGeom>
        </p:spPr>
        <p:txBody>
          <a:bodyPr lIns="0" tIns="0" rIns="0" bIns="0" rtlCol="0" anchor="t">
            <a:spAutoFit/>
          </a:bodyPr>
          <a:lstStyle/>
          <a:p>
            <a:pPr algn="l">
              <a:lnSpc>
                <a:spcPts val="4275"/>
              </a:lnSpc>
            </a:pPr>
            <a:r>
              <a:rPr lang="en-US" sz="3417">
                <a:solidFill>
                  <a:srgbClr val="FFFFFF"/>
                </a:solidFill>
                <a:latin typeface="Montserrat"/>
                <a:ea typeface="Montserrat"/>
                <a:cs typeface="Montserrat"/>
                <a:sym typeface="Montserrat"/>
              </a:rPr>
              <a:t>Magistr dissertasiyası yalnız elmi araşdırma prosesinin bir hissəsi deyil, həm də tələbənin peşəkar inkişaf yolunda vacib bir mərhələdir. Bu tədqiqat işi tələbələrə həm nəzəri biliklərini möhkəmləndirmək, həm də onları praktiki mühitə uyğun tətbiq etmək imkanı yaradır. Bu səbəbdən magistr dissertasiyası tələbənin təhsil həyatında mühüm yer tutur.</a:t>
            </a:r>
          </a:p>
        </p:txBody>
      </p:sp>
      <p:sp>
        <p:nvSpPr>
          <p:cNvPr id="6" name="TextBox 6"/>
          <p:cNvSpPr txBox="1"/>
          <p:nvPr/>
        </p:nvSpPr>
        <p:spPr>
          <a:xfrm>
            <a:off x="2984529" y="904875"/>
            <a:ext cx="13091821" cy="1094740"/>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MAGISTR DISSERTASIYASI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2407657" y="6134354"/>
            <a:ext cx="902541" cy="90254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10785423" y="6222776"/>
            <a:ext cx="902541" cy="90254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6596540" y="4039952"/>
            <a:ext cx="902541" cy="90254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grpSp>
        <p:nvGrpSpPr>
          <p:cNvPr id="12" name="Group 12"/>
          <p:cNvGrpSpPr/>
          <p:nvPr/>
        </p:nvGrpSpPr>
        <p:grpSpPr>
          <a:xfrm>
            <a:off x="14977803" y="4028416"/>
            <a:ext cx="902541" cy="90254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3111"/>
                </a:lnSpc>
              </a:pPr>
              <a:endParaRPr/>
            </a:p>
          </p:txBody>
        </p:sp>
      </p:grpSp>
      <p:sp>
        <p:nvSpPr>
          <p:cNvPr id="15" name="TextBox 15"/>
          <p:cNvSpPr txBox="1"/>
          <p:nvPr/>
        </p:nvSpPr>
        <p:spPr>
          <a:xfrm>
            <a:off x="2232384" y="752451"/>
            <a:ext cx="13091821" cy="2228215"/>
          </a:xfrm>
          <a:prstGeom prst="rect">
            <a:avLst/>
          </a:prstGeom>
        </p:spPr>
        <p:txBody>
          <a:bodyPr lIns="0" tIns="0" rIns="0" bIns="0" rtlCol="0" anchor="t">
            <a:spAutoFit/>
          </a:bodyPr>
          <a:lstStyle/>
          <a:p>
            <a:pPr algn="ctr">
              <a:lnSpc>
                <a:spcPts val="8959"/>
              </a:lnSpc>
            </a:pPr>
            <a:r>
              <a:rPr lang="en-US" sz="6399" b="1">
                <a:solidFill>
                  <a:srgbClr val="FFFFFF"/>
                </a:solidFill>
                <a:latin typeface="Montserrat Bold"/>
                <a:ea typeface="Montserrat Bold"/>
                <a:cs typeface="Montserrat Bold"/>
                <a:sym typeface="Montserrat Bold"/>
              </a:rPr>
              <a:t>MAGISTR DISSERTASIYASININ ƏHƏMIYYƏTI</a:t>
            </a:r>
          </a:p>
        </p:txBody>
      </p:sp>
      <p:sp>
        <p:nvSpPr>
          <p:cNvPr id="16" name="Freeform 1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13735839" y="5096461"/>
            <a:ext cx="4328896" cy="2781064"/>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Magistr dissertasiyaları akademik mühitdə tələbələrin dəyərini artırır və onların gələcək karyeralarına müsbət təsir göstərir.</a:t>
            </a:r>
          </a:p>
        </p:txBody>
      </p:sp>
      <p:sp>
        <p:nvSpPr>
          <p:cNvPr id="18" name="AutoShape 18"/>
          <p:cNvSpPr/>
          <p:nvPr/>
        </p:nvSpPr>
        <p:spPr>
          <a:xfrm flipV="1">
            <a:off x="3334357" y="4479686"/>
            <a:ext cx="3112318" cy="1796897"/>
          </a:xfrm>
          <a:prstGeom prst="line">
            <a:avLst/>
          </a:prstGeom>
          <a:ln w="28575" cap="flat">
            <a:solidFill>
              <a:srgbClr val="FFFFFF"/>
            </a:solidFill>
            <a:prstDash val="solid"/>
            <a:headEnd type="oval" w="lg" len="lg"/>
            <a:tailEnd type="oval" w="lg" len="lg"/>
          </a:ln>
        </p:spPr>
      </p:sp>
      <p:sp>
        <p:nvSpPr>
          <p:cNvPr id="19" name="AutoShape 19"/>
          <p:cNvSpPr/>
          <p:nvPr/>
        </p:nvSpPr>
        <p:spPr>
          <a:xfrm flipV="1">
            <a:off x="11761783" y="4651731"/>
            <a:ext cx="3112318" cy="1796897"/>
          </a:xfrm>
          <a:prstGeom prst="line">
            <a:avLst/>
          </a:prstGeom>
          <a:ln w="28575" cap="flat">
            <a:solidFill>
              <a:srgbClr val="FFFFFF"/>
            </a:solidFill>
            <a:prstDash val="solid"/>
            <a:headEnd type="oval" w="lg" len="lg"/>
            <a:tailEnd type="oval" w="lg" len="lg"/>
          </a:ln>
        </p:spPr>
      </p:sp>
      <p:sp>
        <p:nvSpPr>
          <p:cNvPr id="20" name="AutoShape 20"/>
          <p:cNvSpPr/>
          <p:nvPr/>
        </p:nvSpPr>
        <p:spPr>
          <a:xfrm flipH="1" flipV="1">
            <a:off x="7667544" y="4504493"/>
            <a:ext cx="3110724" cy="1799655"/>
          </a:xfrm>
          <a:prstGeom prst="line">
            <a:avLst/>
          </a:prstGeom>
          <a:ln w="28575" cap="flat">
            <a:solidFill>
              <a:srgbClr val="FFFFFF"/>
            </a:solidFill>
            <a:prstDash val="solid"/>
            <a:headEnd type="oval" w="lg" len="lg"/>
            <a:tailEnd type="oval" w="lg" len="lg"/>
          </a:ln>
        </p:spPr>
      </p:sp>
      <p:sp>
        <p:nvSpPr>
          <p:cNvPr id="21" name="Freeform 21"/>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22" name="TextBox 22"/>
          <p:cNvSpPr txBox="1"/>
          <p:nvPr/>
        </p:nvSpPr>
        <p:spPr>
          <a:xfrm>
            <a:off x="2407657" y="6324955"/>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01</a:t>
            </a:r>
          </a:p>
        </p:txBody>
      </p:sp>
      <p:sp>
        <p:nvSpPr>
          <p:cNvPr id="23" name="TextBox 23"/>
          <p:cNvSpPr txBox="1"/>
          <p:nvPr/>
        </p:nvSpPr>
        <p:spPr>
          <a:xfrm>
            <a:off x="10785423" y="641337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03</a:t>
            </a:r>
          </a:p>
        </p:txBody>
      </p:sp>
      <p:sp>
        <p:nvSpPr>
          <p:cNvPr id="24" name="TextBox 24"/>
          <p:cNvSpPr txBox="1"/>
          <p:nvPr/>
        </p:nvSpPr>
        <p:spPr>
          <a:xfrm>
            <a:off x="6596540" y="4230553"/>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02</a:t>
            </a:r>
          </a:p>
        </p:txBody>
      </p:sp>
      <p:sp>
        <p:nvSpPr>
          <p:cNvPr id="25" name="TextBox 25"/>
          <p:cNvSpPr txBox="1"/>
          <p:nvPr/>
        </p:nvSpPr>
        <p:spPr>
          <a:xfrm>
            <a:off x="14977803" y="4219017"/>
            <a:ext cx="902541" cy="475519"/>
          </a:xfrm>
          <a:prstGeom prst="rect">
            <a:avLst/>
          </a:prstGeom>
        </p:spPr>
        <p:txBody>
          <a:bodyPr lIns="0" tIns="0" rIns="0" bIns="0" rtlCol="0" anchor="t">
            <a:spAutoFit/>
          </a:bodyPr>
          <a:lstStyle/>
          <a:p>
            <a:pPr algn="ctr">
              <a:lnSpc>
                <a:spcPts val="3940"/>
              </a:lnSpc>
            </a:pPr>
            <a:r>
              <a:rPr lang="en-US" sz="2814" b="1">
                <a:solidFill>
                  <a:srgbClr val="010F1F"/>
                </a:solidFill>
                <a:latin typeface="Montserrat Bold"/>
                <a:ea typeface="Montserrat Bold"/>
                <a:cs typeface="Montserrat Bold"/>
                <a:sym typeface="Montserrat Bold"/>
              </a:rPr>
              <a:t>04</a:t>
            </a:r>
          </a:p>
        </p:txBody>
      </p:sp>
      <p:sp>
        <p:nvSpPr>
          <p:cNvPr id="26" name="TextBox 26"/>
          <p:cNvSpPr txBox="1"/>
          <p:nvPr/>
        </p:nvSpPr>
        <p:spPr>
          <a:xfrm>
            <a:off x="1028700" y="7202399"/>
            <a:ext cx="3784690" cy="1827779"/>
          </a:xfrm>
          <a:prstGeom prst="rect">
            <a:avLst/>
          </a:prstGeom>
        </p:spPr>
        <p:txBody>
          <a:bodyPr lIns="0" tIns="0" rIns="0" bIns="0" rtlCol="0" anchor="t">
            <a:spAutoFit/>
          </a:bodyPr>
          <a:lstStyle/>
          <a:p>
            <a:pPr algn="ctr">
              <a:lnSpc>
                <a:spcPts val="3670"/>
              </a:lnSpc>
            </a:pPr>
            <a:r>
              <a:rPr lang="en-US" sz="2622" b="1">
                <a:solidFill>
                  <a:srgbClr val="FFFFFF"/>
                </a:solidFill>
                <a:latin typeface="Montserrat Bold"/>
                <a:ea typeface="Montserrat Bold"/>
                <a:cs typeface="Montserrat Bold"/>
                <a:sym typeface="Montserrat Bold"/>
              </a:rPr>
              <a:t>Magistr dissertasiyası tələbələrin elmi potensialını nümayiş etdirir.</a:t>
            </a:r>
          </a:p>
        </p:txBody>
      </p:sp>
      <p:sp>
        <p:nvSpPr>
          <p:cNvPr id="27" name="TextBox 27"/>
          <p:cNvSpPr txBox="1"/>
          <p:nvPr/>
        </p:nvSpPr>
        <p:spPr>
          <a:xfrm>
            <a:off x="9543460" y="7290822"/>
            <a:ext cx="3689962" cy="1380889"/>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Elmi yeniliklər və problemlərin həlli üçün əhəmiyyətlidir.</a:t>
            </a:r>
          </a:p>
        </p:txBody>
      </p:sp>
      <p:sp>
        <p:nvSpPr>
          <p:cNvPr id="28" name="TextBox 28"/>
          <p:cNvSpPr txBox="1"/>
          <p:nvPr/>
        </p:nvSpPr>
        <p:spPr>
          <a:xfrm>
            <a:off x="5097192" y="5204735"/>
            <a:ext cx="3901237" cy="1380889"/>
          </a:xfrm>
          <a:prstGeom prst="rect">
            <a:avLst/>
          </a:prstGeom>
        </p:spPr>
        <p:txBody>
          <a:bodyPr lIns="0" tIns="0" rIns="0" bIns="0" rtlCol="0" anchor="t">
            <a:spAutoFit/>
          </a:bodyPr>
          <a:lstStyle/>
          <a:p>
            <a:pPr algn="ctr">
              <a:lnSpc>
                <a:spcPts val="3687"/>
              </a:lnSpc>
            </a:pPr>
            <a:r>
              <a:rPr lang="en-US" sz="2634" b="1">
                <a:solidFill>
                  <a:srgbClr val="FFFFFF"/>
                </a:solidFill>
                <a:latin typeface="Montserrat Bold"/>
                <a:ea typeface="Montserrat Bold"/>
                <a:cs typeface="Montserrat Bold"/>
                <a:sym typeface="Montserrat Bold"/>
              </a:rPr>
              <a:t>Analitik düşüncə və tədqiqat bacarıqlarını inkişaf etdirir.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980581" y="4430773"/>
            <a:ext cx="4548225" cy="1955161"/>
            <a:chOff x="0" y="0"/>
            <a:chExt cx="1186845" cy="510193"/>
          </a:xfrm>
        </p:grpSpPr>
        <p:sp>
          <p:nvSpPr>
            <p:cNvPr id="8" name="Freeform 8"/>
            <p:cNvSpPr/>
            <p:nvPr/>
          </p:nvSpPr>
          <p:spPr>
            <a:xfrm>
              <a:off x="0" y="0"/>
              <a:ext cx="1186845" cy="510193"/>
            </a:xfrm>
            <a:custGeom>
              <a:avLst/>
              <a:gdLst/>
              <a:ahLst/>
              <a:cxnLst/>
              <a:rect l="l" t="t" r="r" b="b"/>
              <a:pathLst>
                <a:path w="1186845" h="510193">
                  <a:moveTo>
                    <a:pt x="27235" y="0"/>
                  </a:moveTo>
                  <a:lnTo>
                    <a:pt x="1159610" y="0"/>
                  </a:lnTo>
                  <a:cubicBezTo>
                    <a:pt x="1166833" y="0"/>
                    <a:pt x="1173760" y="2869"/>
                    <a:pt x="1178868" y="7977"/>
                  </a:cubicBezTo>
                  <a:cubicBezTo>
                    <a:pt x="1183975" y="13084"/>
                    <a:pt x="1186845" y="20012"/>
                    <a:pt x="1186845" y="27235"/>
                  </a:cubicBezTo>
                  <a:lnTo>
                    <a:pt x="1186845" y="482958"/>
                  </a:lnTo>
                  <a:cubicBezTo>
                    <a:pt x="1186845" y="490181"/>
                    <a:pt x="1183975" y="497109"/>
                    <a:pt x="1178868" y="502216"/>
                  </a:cubicBezTo>
                  <a:cubicBezTo>
                    <a:pt x="1173760" y="507324"/>
                    <a:pt x="1166833" y="510193"/>
                    <a:pt x="1159610" y="510193"/>
                  </a:cubicBezTo>
                  <a:lnTo>
                    <a:pt x="27235" y="510193"/>
                  </a:lnTo>
                  <a:cubicBezTo>
                    <a:pt x="20012" y="510193"/>
                    <a:pt x="13084" y="507324"/>
                    <a:pt x="7977" y="502216"/>
                  </a:cubicBezTo>
                  <a:cubicBezTo>
                    <a:pt x="2869" y="497109"/>
                    <a:pt x="0" y="490181"/>
                    <a:pt x="0" y="482958"/>
                  </a:cubicBezTo>
                  <a:lnTo>
                    <a:pt x="0" y="27235"/>
                  </a:lnTo>
                  <a:cubicBezTo>
                    <a:pt x="0" y="20012"/>
                    <a:pt x="2869" y="13084"/>
                    <a:pt x="7977" y="7977"/>
                  </a:cubicBezTo>
                  <a:cubicBezTo>
                    <a:pt x="13084" y="2869"/>
                    <a:pt x="20012" y="0"/>
                    <a:pt x="27235" y="0"/>
                  </a:cubicBezTo>
                  <a:close/>
                </a:path>
              </a:pathLst>
            </a:custGeom>
            <a:blipFill>
              <a:blip r:embed="rId5"/>
              <a:stretch>
                <a:fillRect t="-16443" b="-16443"/>
              </a:stretch>
            </a:blipFill>
          </p:spPr>
        </p:sp>
      </p:grpSp>
      <p:grpSp>
        <p:nvGrpSpPr>
          <p:cNvPr id="9" name="Group 9"/>
          <p:cNvGrpSpPr/>
          <p:nvPr/>
        </p:nvGrpSpPr>
        <p:grpSpPr>
          <a:xfrm>
            <a:off x="980581" y="6385934"/>
            <a:ext cx="4548225" cy="1966431"/>
            <a:chOff x="0" y="0"/>
            <a:chExt cx="1423817" cy="615589"/>
          </a:xfrm>
        </p:grpSpPr>
        <p:sp>
          <p:nvSpPr>
            <p:cNvPr id="10" name="Freeform 10"/>
            <p:cNvSpPr/>
            <p:nvPr/>
          </p:nvSpPr>
          <p:spPr>
            <a:xfrm>
              <a:off x="0" y="0"/>
              <a:ext cx="1423817" cy="615590"/>
            </a:xfrm>
            <a:custGeom>
              <a:avLst/>
              <a:gdLst/>
              <a:ahLst/>
              <a:cxnLst/>
              <a:rect l="l" t="t" r="r" b="b"/>
              <a:pathLst>
                <a:path w="1423817" h="615590">
                  <a:moveTo>
                    <a:pt x="27235" y="0"/>
                  </a:moveTo>
                  <a:lnTo>
                    <a:pt x="1396582" y="0"/>
                  </a:lnTo>
                  <a:cubicBezTo>
                    <a:pt x="1411624" y="0"/>
                    <a:pt x="1423817" y="12194"/>
                    <a:pt x="1423817" y="27235"/>
                  </a:cubicBezTo>
                  <a:lnTo>
                    <a:pt x="1423817" y="588355"/>
                  </a:lnTo>
                  <a:cubicBezTo>
                    <a:pt x="1423817" y="595578"/>
                    <a:pt x="1420948" y="602505"/>
                    <a:pt x="1415841" y="607613"/>
                  </a:cubicBezTo>
                  <a:cubicBezTo>
                    <a:pt x="1410733" y="612720"/>
                    <a:pt x="1403806" y="615590"/>
                    <a:pt x="1396582" y="615590"/>
                  </a:cubicBezTo>
                  <a:lnTo>
                    <a:pt x="27235" y="615590"/>
                  </a:lnTo>
                  <a:cubicBezTo>
                    <a:pt x="12194" y="615590"/>
                    <a:pt x="0" y="603396"/>
                    <a:pt x="0" y="588355"/>
                  </a:cubicBezTo>
                  <a:lnTo>
                    <a:pt x="0" y="27235"/>
                  </a:lnTo>
                  <a:cubicBezTo>
                    <a:pt x="0" y="20012"/>
                    <a:pt x="2869" y="13084"/>
                    <a:pt x="7977" y="7977"/>
                  </a:cubicBezTo>
                  <a:cubicBezTo>
                    <a:pt x="13084" y="2869"/>
                    <a:pt x="20012" y="0"/>
                    <a:pt x="27235" y="0"/>
                  </a:cubicBezTo>
                  <a:close/>
                </a:path>
              </a:pathLst>
            </a:custGeom>
            <a:solidFill>
              <a:srgbClr val="48699F"/>
            </a:solidFill>
          </p:spPr>
        </p:sp>
        <p:sp>
          <p:nvSpPr>
            <p:cNvPr id="11" name="TextBox 11"/>
            <p:cNvSpPr txBox="1"/>
            <p:nvPr/>
          </p:nvSpPr>
          <p:spPr>
            <a:xfrm>
              <a:off x="0" y="-38100"/>
              <a:ext cx="1423817" cy="653689"/>
            </a:xfrm>
            <a:prstGeom prst="rect">
              <a:avLst/>
            </a:prstGeom>
          </p:spPr>
          <p:txBody>
            <a:bodyPr lIns="0" tIns="0" rIns="0" bIns="0" rtlCol="0" anchor="ctr"/>
            <a:lstStyle/>
            <a:p>
              <a:pPr algn="ctr">
                <a:lnSpc>
                  <a:spcPts val="3111"/>
                </a:lnSpc>
              </a:pPr>
              <a:endParaRPr/>
            </a:p>
          </p:txBody>
        </p:sp>
      </p:grpSp>
      <p:sp>
        <p:nvSpPr>
          <p:cNvPr id="12" name="TextBox 12"/>
          <p:cNvSpPr txBox="1"/>
          <p:nvPr/>
        </p:nvSpPr>
        <p:spPr>
          <a:xfrm>
            <a:off x="2211892" y="923925"/>
            <a:ext cx="13078939" cy="1979295"/>
          </a:xfrm>
          <a:prstGeom prst="rect">
            <a:avLst/>
          </a:prstGeom>
        </p:spPr>
        <p:txBody>
          <a:bodyPr lIns="0" tIns="0" rIns="0" bIns="0" rtlCol="0" anchor="t">
            <a:spAutoFit/>
          </a:bodyPr>
          <a:lstStyle/>
          <a:p>
            <a:pPr algn="ctr">
              <a:lnSpc>
                <a:spcPts val="7980"/>
              </a:lnSpc>
            </a:pPr>
            <a:r>
              <a:rPr lang="en-US" sz="5700" b="1">
                <a:solidFill>
                  <a:srgbClr val="FFFFFF"/>
                </a:solidFill>
                <a:latin typeface="Montserrat Bold"/>
                <a:ea typeface="Montserrat Bold"/>
                <a:cs typeface="Montserrat Bold"/>
                <a:sym typeface="Montserrat Bold"/>
              </a:rPr>
              <a:t> MAGISTR DISSERTASIYASININ STRUKTUR TƏLƏBLƏRI</a:t>
            </a:r>
          </a:p>
        </p:txBody>
      </p:sp>
      <p:sp>
        <p:nvSpPr>
          <p:cNvPr id="13" name="Freeform 13"/>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4" name="Group 14"/>
          <p:cNvGrpSpPr/>
          <p:nvPr/>
        </p:nvGrpSpPr>
        <p:grpSpPr>
          <a:xfrm>
            <a:off x="6869888" y="4430773"/>
            <a:ext cx="4548225" cy="1955161"/>
            <a:chOff x="0" y="0"/>
            <a:chExt cx="1186845" cy="510193"/>
          </a:xfrm>
        </p:grpSpPr>
        <p:sp>
          <p:nvSpPr>
            <p:cNvPr id="15" name="Freeform 15"/>
            <p:cNvSpPr/>
            <p:nvPr/>
          </p:nvSpPr>
          <p:spPr>
            <a:xfrm>
              <a:off x="0" y="0"/>
              <a:ext cx="1186845" cy="510193"/>
            </a:xfrm>
            <a:custGeom>
              <a:avLst/>
              <a:gdLst/>
              <a:ahLst/>
              <a:cxnLst/>
              <a:rect l="l" t="t" r="r" b="b"/>
              <a:pathLst>
                <a:path w="1186845" h="510193">
                  <a:moveTo>
                    <a:pt x="27235" y="0"/>
                  </a:moveTo>
                  <a:lnTo>
                    <a:pt x="1159610" y="0"/>
                  </a:lnTo>
                  <a:cubicBezTo>
                    <a:pt x="1166833" y="0"/>
                    <a:pt x="1173760" y="2869"/>
                    <a:pt x="1178868" y="7977"/>
                  </a:cubicBezTo>
                  <a:cubicBezTo>
                    <a:pt x="1183975" y="13084"/>
                    <a:pt x="1186845" y="20012"/>
                    <a:pt x="1186845" y="27235"/>
                  </a:cubicBezTo>
                  <a:lnTo>
                    <a:pt x="1186845" y="482958"/>
                  </a:lnTo>
                  <a:cubicBezTo>
                    <a:pt x="1186845" y="490181"/>
                    <a:pt x="1183975" y="497109"/>
                    <a:pt x="1178868" y="502216"/>
                  </a:cubicBezTo>
                  <a:cubicBezTo>
                    <a:pt x="1173760" y="507324"/>
                    <a:pt x="1166833" y="510193"/>
                    <a:pt x="1159610" y="510193"/>
                  </a:cubicBezTo>
                  <a:lnTo>
                    <a:pt x="27235" y="510193"/>
                  </a:lnTo>
                  <a:cubicBezTo>
                    <a:pt x="20012" y="510193"/>
                    <a:pt x="13084" y="507324"/>
                    <a:pt x="7977" y="502216"/>
                  </a:cubicBezTo>
                  <a:cubicBezTo>
                    <a:pt x="2869" y="497109"/>
                    <a:pt x="0" y="490181"/>
                    <a:pt x="0" y="482958"/>
                  </a:cubicBezTo>
                  <a:lnTo>
                    <a:pt x="0" y="27235"/>
                  </a:lnTo>
                  <a:cubicBezTo>
                    <a:pt x="0" y="20012"/>
                    <a:pt x="2869" y="13084"/>
                    <a:pt x="7977" y="7977"/>
                  </a:cubicBezTo>
                  <a:cubicBezTo>
                    <a:pt x="13084" y="2869"/>
                    <a:pt x="20012" y="0"/>
                    <a:pt x="27235" y="0"/>
                  </a:cubicBezTo>
                  <a:close/>
                </a:path>
              </a:pathLst>
            </a:custGeom>
            <a:blipFill>
              <a:blip r:embed="rId6"/>
              <a:stretch>
                <a:fillRect t="-27493" b="-27493"/>
              </a:stretch>
            </a:blipFill>
          </p:spPr>
        </p:sp>
      </p:grpSp>
      <p:grpSp>
        <p:nvGrpSpPr>
          <p:cNvPr id="16" name="Group 16"/>
          <p:cNvGrpSpPr/>
          <p:nvPr/>
        </p:nvGrpSpPr>
        <p:grpSpPr>
          <a:xfrm>
            <a:off x="12711075" y="4430773"/>
            <a:ext cx="4548225" cy="1955161"/>
            <a:chOff x="0" y="0"/>
            <a:chExt cx="1186845" cy="510193"/>
          </a:xfrm>
        </p:grpSpPr>
        <p:sp>
          <p:nvSpPr>
            <p:cNvPr id="17" name="Freeform 17"/>
            <p:cNvSpPr/>
            <p:nvPr/>
          </p:nvSpPr>
          <p:spPr>
            <a:xfrm>
              <a:off x="0" y="0"/>
              <a:ext cx="1186845" cy="510193"/>
            </a:xfrm>
            <a:custGeom>
              <a:avLst/>
              <a:gdLst/>
              <a:ahLst/>
              <a:cxnLst/>
              <a:rect l="l" t="t" r="r" b="b"/>
              <a:pathLst>
                <a:path w="1186845" h="510193">
                  <a:moveTo>
                    <a:pt x="27235" y="0"/>
                  </a:moveTo>
                  <a:lnTo>
                    <a:pt x="1159610" y="0"/>
                  </a:lnTo>
                  <a:cubicBezTo>
                    <a:pt x="1166833" y="0"/>
                    <a:pt x="1173760" y="2869"/>
                    <a:pt x="1178868" y="7977"/>
                  </a:cubicBezTo>
                  <a:cubicBezTo>
                    <a:pt x="1183975" y="13084"/>
                    <a:pt x="1186845" y="20012"/>
                    <a:pt x="1186845" y="27235"/>
                  </a:cubicBezTo>
                  <a:lnTo>
                    <a:pt x="1186845" y="482958"/>
                  </a:lnTo>
                  <a:cubicBezTo>
                    <a:pt x="1186845" y="490181"/>
                    <a:pt x="1183975" y="497109"/>
                    <a:pt x="1178868" y="502216"/>
                  </a:cubicBezTo>
                  <a:cubicBezTo>
                    <a:pt x="1173760" y="507324"/>
                    <a:pt x="1166833" y="510193"/>
                    <a:pt x="1159610" y="510193"/>
                  </a:cubicBezTo>
                  <a:lnTo>
                    <a:pt x="27235" y="510193"/>
                  </a:lnTo>
                  <a:cubicBezTo>
                    <a:pt x="20012" y="510193"/>
                    <a:pt x="13084" y="507324"/>
                    <a:pt x="7977" y="502216"/>
                  </a:cubicBezTo>
                  <a:cubicBezTo>
                    <a:pt x="2869" y="497109"/>
                    <a:pt x="0" y="490181"/>
                    <a:pt x="0" y="482958"/>
                  </a:cubicBezTo>
                  <a:lnTo>
                    <a:pt x="0" y="27235"/>
                  </a:lnTo>
                  <a:cubicBezTo>
                    <a:pt x="0" y="20012"/>
                    <a:pt x="2869" y="13084"/>
                    <a:pt x="7977" y="7977"/>
                  </a:cubicBezTo>
                  <a:cubicBezTo>
                    <a:pt x="13084" y="2869"/>
                    <a:pt x="20012" y="0"/>
                    <a:pt x="27235" y="0"/>
                  </a:cubicBezTo>
                  <a:close/>
                </a:path>
              </a:pathLst>
            </a:custGeom>
            <a:blipFill>
              <a:blip r:embed="rId7"/>
              <a:stretch>
                <a:fillRect t="-15426" b="-15426"/>
              </a:stretch>
            </a:blipFill>
          </p:spPr>
        </p:sp>
      </p:grpSp>
      <p:grpSp>
        <p:nvGrpSpPr>
          <p:cNvPr id="18" name="Group 18"/>
          <p:cNvGrpSpPr/>
          <p:nvPr/>
        </p:nvGrpSpPr>
        <p:grpSpPr>
          <a:xfrm>
            <a:off x="6869888" y="6385934"/>
            <a:ext cx="4548225" cy="1966431"/>
            <a:chOff x="0" y="0"/>
            <a:chExt cx="1423817" cy="615589"/>
          </a:xfrm>
        </p:grpSpPr>
        <p:sp>
          <p:nvSpPr>
            <p:cNvPr id="19" name="Freeform 19"/>
            <p:cNvSpPr/>
            <p:nvPr/>
          </p:nvSpPr>
          <p:spPr>
            <a:xfrm>
              <a:off x="0" y="0"/>
              <a:ext cx="1423817" cy="615590"/>
            </a:xfrm>
            <a:custGeom>
              <a:avLst/>
              <a:gdLst/>
              <a:ahLst/>
              <a:cxnLst/>
              <a:rect l="l" t="t" r="r" b="b"/>
              <a:pathLst>
                <a:path w="1423817" h="615590">
                  <a:moveTo>
                    <a:pt x="27235" y="0"/>
                  </a:moveTo>
                  <a:lnTo>
                    <a:pt x="1396582" y="0"/>
                  </a:lnTo>
                  <a:cubicBezTo>
                    <a:pt x="1411624" y="0"/>
                    <a:pt x="1423817" y="12194"/>
                    <a:pt x="1423817" y="27235"/>
                  </a:cubicBezTo>
                  <a:lnTo>
                    <a:pt x="1423817" y="588355"/>
                  </a:lnTo>
                  <a:cubicBezTo>
                    <a:pt x="1423817" y="595578"/>
                    <a:pt x="1420948" y="602505"/>
                    <a:pt x="1415841" y="607613"/>
                  </a:cubicBezTo>
                  <a:cubicBezTo>
                    <a:pt x="1410733" y="612720"/>
                    <a:pt x="1403806" y="615590"/>
                    <a:pt x="1396582" y="615590"/>
                  </a:cubicBezTo>
                  <a:lnTo>
                    <a:pt x="27235" y="615590"/>
                  </a:lnTo>
                  <a:cubicBezTo>
                    <a:pt x="12194" y="615590"/>
                    <a:pt x="0" y="603396"/>
                    <a:pt x="0" y="588355"/>
                  </a:cubicBezTo>
                  <a:lnTo>
                    <a:pt x="0" y="27235"/>
                  </a:lnTo>
                  <a:cubicBezTo>
                    <a:pt x="0" y="20012"/>
                    <a:pt x="2869" y="13084"/>
                    <a:pt x="7977" y="7977"/>
                  </a:cubicBezTo>
                  <a:cubicBezTo>
                    <a:pt x="13084" y="2869"/>
                    <a:pt x="20012" y="0"/>
                    <a:pt x="27235" y="0"/>
                  </a:cubicBezTo>
                  <a:close/>
                </a:path>
              </a:pathLst>
            </a:custGeom>
            <a:solidFill>
              <a:srgbClr val="48699F"/>
            </a:solidFill>
          </p:spPr>
        </p:sp>
        <p:sp>
          <p:nvSpPr>
            <p:cNvPr id="20" name="TextBox 20"/>
            <p:cNvSpPr txBox="1"/>
            <p:nvPr/>
          </p:nvSpPr>
          <p:spPr>
            <a:xfrm>
              <a:off x="0" y="-38100"/>
              <a:ext cx="1423817" cy="653689"/>
            </a:xfrm>
            <a:prstGeom prst="rect">
              <a:avLst/>
            </a:prstGeom>
          </p:spPr>
          <p:txBody>
            <a:bodyPr lIns="0" tIns="0" rIns="0" bIns="0" rtlCol="0" anchor="ctr"/>
            <a:lstStyle/>
            <a:p>
              <a:pPr algn="ctr">
                <a:lnSpc>
                  <a:spcPts val="3111"/>
                </a:lnSpc>
              </a:pPr>
              <a:endParaRPr/>
            </a:p>
          </p:txBody>
        </p:sp>
      </p:grpSp>
      <p:grpSp>
        <p:nvGrpSpPr>
          <p:cNvPr id="21" name="Group 21"/>
          <p:cNvGrpSpPr/>
          <p:nvPr/>
        </p:nvGrpSpPr>
        <p:grpSpPr>
          <a:xfrm>
            <a:off x="12711075" y="6385934"/>
            <a:ext cx="4548225" cy="1966431"/>
            <a:chOff x="0" y="0"/>
            <a:chExt cx="1423817" cy="615589"/>
          </a:xfrm>
        </p:grpSpPr>
        <p:sp>
          <p:nvSpPr>
            <p:cNvPr id="22" name="Freeform 22"/>
            <p:cNvSpPr/>
            <p:nvPr/>
          </p:nvSpPr>
          <p:spPr>
            <a:xfrm>
              <a:off x="0" y="0"/>
              <a:ext cx="1423817" cy="615590"/>
            </a:xfrm>
            <a:custGeom>
              <a:avLst/>
              <a:gdLst/>
              <a:ahLst/>
              <a:cxnLst/>
              <a:rect l="l" t="t" r="r" b="b"/>
              <a:pathLst>
                <a:path w="1423817" h="615590">
                  <a:moveTo>
                    <a:pt x="27235" y="0"/>
                  </a:moveTo>
                  <a:lnTo>
                    <a:pt x="1396582" y="0"/>
                  </a:lnTo>
                  <a:cubicBezTo>
                    <a:pt x="1411624" y="0"/>
                    <a:pt x="1423817" y="12194"/>
                    <a:pt x="1423817" y="27235"/>
                  </a:cubicBezTo>
                  <a:lnTo>
                    <a:pt x="1423817" y="588355"/>
                  </a:lnTo>
                  <a:cubicBezTo>
                    <a:pt x="1423817" y="595578"/>
                    <a:pt x="1420948" y="602505"/>
                    <a:pt x="1415841" y="607613"/>
                  </a:cubicBezTo>
                  <a:cubicBezTo>
                    <a:pt x="1410733" y="612720"/>
                    <a:pt x="1403806" y="615590"/>
                    <a:pt x="1396582" y="615590"/>
                  </a:cubicBezTo>
                  <a:lnTo>
                    <a:pt x="27235" y="615590"/>
                  </a:lnTo>
                  <a:cubicBezTo>
                    <a:pt x="12194" y="615590"/>
                    <a:pt x="0" y="603396"/>
                    <a:pt x="0" y="588355"/>
                  </a:cubicBezTo>
                  <a:lnTo>
                    <a:pt x="0" y="27235"/>
                  </a:lnTo>
                  <a:cubicBezTo>
                    <a:pt x="0" y="20012"/>
                    <a:pt x="2869" y="13084"/>
                    <a:pt x="7977" y="7977"/>
                  </a:cubicBezTo>
                  <a:cubicBezTo>
                    <a:pt x="13084" y="2869"/>
                    <a:pt x="20012" y="0"/>
                    <a:pt x="27235" y="0"/>
                  </a:cubicBezTo>
                  <a:close/>
                </a:path>
              </a:pathLst>
            </a:custGeom>
            <a:solidFill>
              <a:srgbClr val="48699F"/>
            </a:solidFill>
          </p:spPr>
        </p:sp>
        <p:sp>
          <p:nvSpPr>
            <p:cNvPr id="23" name="TextBox 23"/>
            <p:cNvSpPr txBox="1"/>
            <p:nvPr/>
          </p:nvSpPr>
          <p:spPr>
            <a:xfrm>
              <a:off x="0" y="-38100"/>
              <a:ext cx="1423817" cy="653689"/>
            </a:xfrm>
            <a:prstGeom prst="rect">
              <a:avLst/>
            </a:prstGeom>
          </p:spPr>
          <p:txBody>
            <a:bodyPr lIns="0" tIns="0" rIns="0" bIns="0" rtlCol="0" anchor="ctr"/>
            <a:lstStyle/>
            <a:p>
              <a:pPr algn="ctr">
                <a:lnSpc>
                  <a:spcPts val="3111"/>
                </a:lnSpc>
              </a:pPr>
              <a:endParaRPr/>
            </a:p>
          </p:txBody>
        </p:sp>
      </p:grpSp>
      <p:sp>
        <p:nvSpPr>
          <p:cNvPr id="24" name="TextBox 24"/>
          <p:cNvSpPr txBox="1"/>
          <p:nvPr/>
        </p:nvSpPr>
        <p:spPr>
          <a:xfrm>
            <a:off x="1162586" y="6614769"/>
            <a:ext cx="3960587" cy="1323340"/>
          </a:xfrm>
          <a:prstGeom prst="rect">
            <a:avLst/>
          </a:prstGeom>
        </p:spPr>
        <p:txBody>
          <a:bodyPr lIns="0" tIns="0" rIns="0" bIns="0" rtlCol="0" anchor="t">
            <a:spAutoFit/>
          </a:bodyPr>
          <a:lstStyle/>
          <a:p>
            <a:pPr algn="ctr">
              <a:lnSpc>
                <a:spcPts val="2659"/>
              </a:lnSpc>
              <a:spcBef>
                <a:spcPct val="0"/>
              </a:spcBef>
            </a:pPr>
            <a:r>
              <a:rPr lang="en-US" sz="1899">
                <a:solidFill>
                  <a:srgbClr val="FFFFFF"/>
                </a:solidFill>
                <a:latin typeface="Montserrat"/>
                <a:ea typeface="Montserrat"/>
                <a:cs typeface="Montserrat"/>
                <a:sym typeface="Montserrat"/>
              </a:rPr>
              <a:t>Başlıq səhifəsi: Mövzu, müəllif və rəhbərin adı, universitet məlumatları burada özünü əks etdirir</a:t>
            </a:r>
          </a:p>
        </p:txBody>
      </p:sp>
      <p:sp>
        <p:nvSpPr>
          <p:cNvPr id="25" name="TextBox 25"/>
          <p:cNvSpPr txBox="1"/>
          <p:nvPr/>
        </p:nvSpPr>
        <p:spPr>
          <a:xfrm>
            <a:off x="7163706" y="6486983"/>
            <a:ext cx="3960587" cy="1990090"/>
          </a:xfrm>
          <a:prstGeom prst="rect">
            <a:avLst/>
          </a:prstGeom>
        </p:spPr>
        <p:txBody>
          <a:bodyPr lIns="0" tIns="0" rIns="0" bIns="0" rtlCol="0" anchor="t">
            <a:spAutoFit/>
          </a:bodyPr>
          <a:lstStyle/>
          <a:p>
            <a:pPr algn="ctr">
              <a:lnSpc>
                <a:spcPts val="2659"/>
              </a:lnSpc>
            </a:pPr>
            <a:r>
              <a:rPr lang="en-US" sz="1899">
                <a:solidFill>
                  <a:srgbClr val="FFFFFF"/>
                </a:solidFill>
                <a:latin typeface="Montserrat"/>
                <a:ea typeface="Montserrat"/>
                <a:cs typeface="Montserrat"/>
                <a:sym typeface="Montserrat"/>
              </a:rPr>
              <a:t>Mündəricat: Bölmələr və alt hissələrin səhifə nömrələri ilə verilməsi üçün nəzərdə tutulub.Oxucu üçün tədqiqat işini məntiqi hissələrə ayırır.</a:t>
            </a:r>
          </a:p>
          <a:p>
            <a:pPr algn="ctr">
              <a:lnSpc>
                <a:spcPts val="2659"/>
              </a:lnSpc>
            </a:pPr>
            <a:endParaRPr lang="en-US" sz="1899">
              <a:solidFill>
                <a:srgbClr val="FFFFFF"/>
              </a:solidFill>
              <a:latin typeface="Montserrat"/>
              <a:ea typeface="Montserrat"/>
              <a:cs typeface="Montserrat"/>
              <a:sym typeface="Montserrat"/>
            </a:endParaRPr>
          </a:p>
        </p:txBody>
      </p:sp>
      <p:sp>
        <p:nvSpPr>
          <p:cNvPr id="26" name="TextBox 26"/>
          <p:cNvSpPr txBox="1"/>
          <p:nvPr/>
        </p:nvSpPr>
        <p:spPr>
          <a:xfrm>
            <a:off x="13161187" y="6614769"/>
            <a:ext cx="3960587" cy="1470661"/>
          </a:xfrm>
          <a:prstGeom prst="rect">
            <a:avLst/>
          </a:prstGeom>
        </p:spPr>
        <p:txBody>
          <a:bodyPr lIns="0" tIns="0" rIns="0" bIns="0" rtlCol="0" anchor="t">
            <a:spAutoFit/>
          </a:bodyPr>
          <a:lstStyle/>
          <a:p>
            <a:pPr algn="ctr">
              <a:lnSpc>
                <a:spcPts val="2939"/>
              </a:lnSpc>
              <a:spcBef>
                <a:spcPct val="0"/>
              </a:spcBef>
            </a:pPr>
            <a:r>
              <a:rPr lang="en-US" sz="2099">
                <a:solidFill>
                  <a:srgbClr val="FFFFFF"/>
                </a:solidFill>
                <a:latin typeface="Montserrat"/>
                <a:ea typeface="Montserrat"/>
                <a:cs typeface="Montserrat"/>
                <a:sym typeface="Montserrat"/>
              </a:rPr>
              <a:t>Əsas mətn: Giriş, nəzəri və praktiki araşdırmalar, nəticələr və tövsiyələr bu hissənin əsas məlumatlarıdır.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2220191" y="4239701"/>
            <a:ext cx="3236284" cy="4382582"/>
            <a:chOff x="0" y="0"/>
            <a:chExt cx="852355" cy="1154260"/>
          </a:xfrm>
        </p:grpSpPr>
        <p:sp>
          <p:nvSpPr>
            <p:cNvPr id="4" name="Freeform 4"/>
            <p:cNvSpPr/>
            <p:nvPr/>
          </p:nvSpPr>
          <p:spPr>
            <a:xfrm>
              <a:off x="0" y="0"/>
              <a:ext cx="852355" cy="1154260"/>
            </a:xfrm>
            <a:custGeom>
              <a:avLst/>
              <a:gdLst/>
              <a:ahLst/>
              <a:cxnLst/>
              <a:rect l="l" t="t" r="r" b="b"/>
              <a:pathLst>
                <a:path w="852355" h="1154260">
                  <a:moveTo>
                    <a:pt x="47845" y="0"/>
                  </a:moveTo>
                  <a:lnTo>
                    <a:pt x="804510" y="0"/>
                  </a:lnTo>
                  <a:cubicBezTo>
                    <a:pt x="817199" y="0"/>
                    <a:pt x="829369" y="5041"/>
                    <a:pt x="838341" y="14013"/>
                  </a:cubicBezTo>
                  <a:cubicBezTo>
                    <a:pt x="847314" y="22986"/>
                    <a:pt x="852355" y="35155"/>
                    <a:pt x="852355" y="47845"/>
                  </a:cubicBezTo>
                  <a:lnTo>
                    <a:pt x="852355" y="1106416"/>
                  </a:lnTo>
                  <a:cubicBezTo>
                    <a:pt x="852355" y="1119105"/>
                    <a:pt x="847314" y="1131274"/>
                    <a:pt x="838341" y="1140247"/>
                  </a:cubicBezTo>
                  <a:cubicBezTo>
                    <a:pt x="829369" y="1149219"/>
                    <a:pt x="817199" y="1154260"/>
                    <a:pt x="804510" y="1154260"/>
                  </a:cubicBezTo>
                  <a:lnTo>
                    <a:pt x="47845" y="1154260"/>
                  </a:lnTo>
                  <a:cubicBezTo>
                    <a:pt x="35155" y="1154260"/>
                    <a:pt x="22986" y="1149219"/>
                    <a:pt x="14013" y="1140247"/>
                  </a:cubicBezTo>
                  <a:cubicBezTo>
                    <a:pt x="5041" y="1131274"/>
                    <a:pt x="0" y="1119105"/>
                    <a:pt x="0" y="1106416"/>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5" name="TextBox 5"/>
            <p:cNvSpPr txBox="1"/>
            <p:nvPr/>
          </p:nvSpPr>
          <p:spPr>
            <a:xfrm>
              <a:off x="0" y="-38100"/>
              <a:ext cx="852355" cy="1192360"/>
            </a:xfrm>
            <a:prstGeom prst="rect">
              <a:avLst/>
            </a:prstGeom>
          </p:spPr>
          <p:txBody>
            <a:bodyPr lIns="50800" tIns="50800" rIns="50800" bIns="50800" rtlCol="0" anchor="ctr"/>
            <a:lstStyle/>
            <a:p>
              <a:pPr algn="ctr">
                <a:lnSpc>
                  <a:spcPts val="3391"/>
                </a:lnSpc>
              </a:pPr>
              <a:endParaRPr/>
            </a:p>
          </p:txBody>
        </p:sp>
      </p:grpSp>
      <p:grpSp>
        <p:nvGrpSpPr>
          <p:cNvPr id="6" name="Group 6"/>
          <p:cNvGrpSpPr/>
          <p:nvPr/>
        </p:nvGrpSpPr>
        <p:grpSpPr>
          <a:xfrm>
            <a:off x="9319105" y="4239701"/>
            <a:ext cx="3236284" cy="4382582"/>
            <a:chOff x="0" y="0"/>
            <a:chExt cx="852355" cy="1154260"/>
          </a:xfrm>
        </p:grpSpPr>
        <p:sp>
          <p:nvSpPr>
            <p:cNvPr id="7" name="Freeform 7"/>
            <p:cNvSpPr/>
            <p:nvPr/>
          </p:nvSpPr>
          <p:spPr>
            <a:xfrm>
              <a:off x="0" y="0"/>
              <a:ext cx="852355" cy="1154260"/>
            </a:xfrm>
            <a:custGeom>
              <a:avLst/>
              <a:gdLst/>
              <a:ahLst/>
              <a:cxnLst/>
              <a:rect l="l" t="t" r="r" b="b"/>
              <a:pathLst>
                <a:path w="852355" h="1154260">
                  <a:moveTo>
                    <a:pt x="47845" y="0"/>
                  </a:moveTo>
                  <a:lnTo>
                    <a:pt x="804510" y="0"/>
                  </a:lnTo>
                  <a:cubicBezTo>
                    <a:pt x="817199" y="0"/>
                    <a:pt x="829369" y="5041"/>
                    <a:pt x="838341" y="14013"/>
                  </a:cubicBezTo>
                  <a:cubicBezTo>
                    <a:pt x="847314" y="22986"/>
                    <a:pt x="852355" y="35155"/>
                    <a:pt x="852355" y="47845"/>
                  </a:cubicBezTo>
                  <a:lnTo>
                    <a:pt x="852355" y="1106416"/>
                  </a:lnTo>
                  <a:cubicBezTo>
                    <a:pt x="852355" y="1119105"/>
                    <a:pt x="847314" y="1131274"/>
                    <a:pt x="838341" y="1140247"/>
                  </a:cubicBezTo>
                  <a:cubicBezTo>
                    <a:pt x="829369" y="1149219"/>
                    <a:pt x="817199" y="1154260"/>
                    <a:pt x="804510" y="1154260"/>
                  </a:cubicBezTo>
                  <a:lnTo>
                    <a:pt x="47845" y="1154260"/>
                  </a:lnTo>
                  <a:cubicBezTo>
                    <a:pt x="35155" y="1154260"/>
                    <a:pt x="22986" y="1149219"/>
                    <a:pt x="14013" y="1140247"/>
                  </a:cubicBezTo>
                  <a:cubicBezTo>
                    <a:pt x="5041" y="1131274"/>
                    <a:pt x="0" y="1119105"/>
                    <a:pt x="0" y="1106416"/>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8" name="TextBox 8"/>
            <p:cNvSpPr txBox="1"/>
            <p:nvPr/>
          </p:nvSpPr>
          <p:spPr>
            <a:xfrm>
              <a:off x="0" y="-38100"/>
              <a:ext cx="852355" cy="1192360"/>
            </a:xfrm>
            <a:prstGeom prst="rect">
              <a:avLst/>
            </a:prstGeom>
          </p:spPr>
          <p:txBody>
            <a:bodyPr lIns="50800" tIns="50800" rIns="50800" bIns="50800" rtlCol="0" anchor="ctr"/>
            <a:lstStyle/>
            <a:p>
              <a:pPr algn="ctr">
                <a:lnSpc>
                  <a:spcPts val="3391"/>
                </a:lnSpc>
              </a:pPr>
              <a:endParaRPr/>
            </a:p>
          </p:txBody>
        </p:sp>
      </p:grpSp>
      <p:grpSp>
        <p:nvGrpSpPr>
          <p:cNvPr id="9" name="Group 9"/>
          <p:cNvGrpSpPr/>
          <p:nvPr/>
        </p:nvGrpSpPr>
        <p:grpSpPr>
          <a:xfrm>
            <a:off x="5732611" y="4239701"/>
            <a:ext cx="3236284" cy="4382582"/>
            <a:chOff x="0" y="0"/>
            <a:chExt cx="852355" cy="1154260"/>
          </a:xfrm>
        </p:grpSpPr>
        <p:sp>
          <p:nvSpPr>
            <p:cNvPr id="10" name="Freeform 10"/>
            <p:cNvSpPr/>
            <p:nvPr/>
          </p:nvSpPr>
          <p:spPr>
            <a:xfrm>
              <a:off x="0" y="0"/>
              <a:ext cx="852355" cy="1154260"/>
            </a:xfrm>
            <a:custGeom>
              <a:avLst/>
              <a:gdLst/>
              <a:ahLst/>
              <a:cxnLst/>
              <a:rect l="l" t="t" r="r" b="b"/>
              <a:pathLst>
                <a:path w="852355" h="1154260">
                  <a:moveTo>
                    <a:pt x="47845" y="0"/>
                  </a:moveTo>
                  <a:lnTo>
                    <a:pt x="804510" y="0"/>
                  </a:lnTo>
                  <a:cubicBezTo>
                    <a:pt x="817199" y="0"/>
                    <a:pt x="829369" y="5041"/>
                    <a:pt x="838341" y="14013"/>
                  </a:cubicBezTo>
                  <a:cubicBezTo>
                    <a:pt x="847314" y="22986"/>
                    <a:pt x="852355" y="35155"/>
                    <a:pt x="852355" y="47845"/>
                  </a:cubicBezTo>
                  <a:lnTo>
                    <a:pt x="852355" y="1106416"/>
                  </a:lnTo>
                  <a:cubicBezTo>
                    <a:pt x="852355" y="1119105"/>
                    <a:pt x="847314" y="1131274"/>
                    <a:pt x="838341" y="1140247"/>
                  </a:cubicBezTo>
                  <a:cubicBezTo>
                    <a:pt x="829369" y="1149219"/>
                    <a:pt x="817199" y="1154260"/>
                    <a:pt x="804510" y="1154260"/>
                  </a:cubicBezTo>
                  <a:lnTo>
                    <a:pt x="47845" y="1154260"/>
                  </a:lnTo>
                  <a:cubicBezTo>
                    <a:pt x="35155" y="1154260"/>
                    <a:pt x="22986" y="1149219"/>
                    <a:pt x="14013" y="1140247"/>
                  </a:cubicBezTo>
                  <a:cubicBezTo>
                    <a:pt x="5041" y="1131274"/>
                    <a:pt x="0" y="1119105"/>
                    <a:pt x="0" y="1106416"/>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1" name="TextBox 11"/>
            <p:cNvSpPr txBox="1"/>
            <p:nvPr/>
          </p:nvSpPr>
          <p:spPr>
            <a:xfrm>
              <a:off x="0" y="-38100"/>
              <a:ext cx="852355" cy="1192360"/>
            </a:xfrm>
            <a:prstGeom prst="rect">
              <a:avLst/>
            </a:prstGeom>
          </p:spPr>
          <p:txBody>
            <a:bodyPr lIns="50800" tIns="50800" rIns="50800" bIns="50800" rtlCol="0" anchor="ctr"/>
            <a:lstStyle/>
            <a:p>
              <a:pPr algn="ctr">
                <a:lnSpc>
                  <a:spcPts val="339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2831525" y="4239701"/>
            <a:ext cx="3236284" cy="4382582"/>
            <a:chOff x="0" y="0"/>
            <a:chExt cx="852355" cy="1154260"/>
          </a:xfrm>
        </p:grpSpPr>
        <p:sp>
          <p:nvSpPr>
            <p:cNvPr id="14" name="Freeform 14"/>
            <p:cNvSpPr/>
            <p:nvPr/>
          </p:nvSpPr>
          <p:spPr>
            <a:xfrm>
              <a:off x="0" y="0"/>
              <a:ext cx="852355" cy="1154260"/>
            </a:xfrm>
            <a:custGeom>
              <a:avLst/>
              <a:gdLst/>
              <a:ahLst/>
              <a:cxnLst/>
              <a:rect l="l" t="t" r="r" b="b"/>
              <a:pathLst>
                <a:path w="852355" h="1154260">
                  <a:moveTo>
                    <a:pt x="47845" y="0"/>
                  </a:moveTo>
                  <a:lnTo>
                    <a:pt x="804510" y="0"/>
                  </a:lnTo>
                  <a:cubicBezTo>
                    <a:pt x="817199" y="0"/>
                    <a:pt x="829369" y="5041"/>
                    <a:pt x="838341" y="14013"/>
                  </a:cubicBezTo>
                  <a:cubicBezTo>
                    <a:pt x="847314" y="22986"/>
                    <a:pt x="852355" y="35155"/>
                    <a:pt x="852355" y="47845"/>
                  </a:cubicBezTo>
                  <a:lnTo>
                    <a:pt x="852355" y="1106416"/>
                  </a:lnTo>
                  <a:cubicBezTo>
                    <a:pt x="852355" y="1119105"/>
                    <a:pt x="847314" y="1131274"/>
                    <a:pt x="838341" y="1140247"/>
                  </a:cubicBezTo>
                  <a:cubicBezTo>
                    <a:pt x="829369" y="1149219"/>
                    <a:pt x="817199" y="1154260"/>
                    <a:pt x="804510" y="1154260"/>
                  </a:cubicBezTo>
                  <a:lnTo>
                    <a:pt x="47845" y="1154260"/>
                  </a:lnTo>
                  <a:cubicBezTo>
                    <a:pt x="35155" y="1154260"/>
                    <a:pt x="22986" y="1149219"/>
                    <a:pt x="14013" y="1140247"/>
                  </a:cubicBezTo>
                  <a:cubicBezTo>
                    <a:pt x="5041" y="1131274"/>
                    <a:pt x="0" y="1119105"/>
                    <a:pt x="0" y="1106416"/>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5" name="TextBox 15"/>
            <p:cNvSpPr txBox="1"/>
            <p:nvPr/>
          </p:nvSpPr>
          <p:spPr>
            <a:xfrm>
              <a:off x="0" y="-38100"/>
              <a:ext cx="852355" cy="1192360"/>
            </a:xfrm>
            <a:prstGeom prst="rect">
              <a:avLst/>
            </a:prstGeom>
          </p:spPr>
          <p:txBody>
            <a:bodyPr lIns="50800" tIns="50800" rIns="50800" bIns="50800" rtlCol="0" anchor="ctr"/>
            <a:lstStyle/>
            <a:p>
              <a:pPr algn="ctr">
                <a:lnSpc>
                  <a:spcPts val="3391"/>
                </a:lnSpc>
              </a:pPr>
              <a:endParaRPr/>
            </a:p>
          </p:txBody>
        </p:sp>
      </p:grpSp>
      <p:sp>
        <p:nvSpPr>
          <p:cNvPr id="16" name="Freeform 16"/>
          <p:cNvSpPr/>
          <p:nvPr/>
        </p:nvSpPr>
        <p:spPr>
          <a:xfrm>
            <a:off x="10496233" y="4693622"/>
            <a:ext cx="882028" cy="890120"/>
          </a:xfrm>
          <a:custGeom>
            <a:avLst/>
            <a:gdLst/>
            <a:ahLst/>
            <a:cxnLst/>
            <a:rect l="l" t="t" r="r" b="b"/>
            <a:pathLst>
              <a:path w="882028" h="890120">
                <a:moveTo>
                  <a:pt x="0" y="0"/>
                </a:moveTo>
                <a:lnTo>
                  <a:pt x="882027" y="0"/>
                </a:lnTo>
                <a:lnTo>
                  <a:pt x="882027" y="890119"/>
                </a:lnTo>
                <a:lnTo>
                  <a:pt x="0" y="8901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14130585" y="4669444"/>
            <a:ext cx="638164" cy="938476"/>
          </a:xfrm>
          <a:custGeom>
            <a:avLst/>
            <a:gdLst/>
            <a:ahLst/>
            <a:cxnLst/>
            <a:rect l="l" t="t" r="r" b="b"/>
            <a:pathLst>
              <a:path w="638164" h="938476">
                <a:moveTo>
                  <a:pt x="0" y="0"/>
                </a:moveTo>
                <a:lnTo>
                  <a:pt x="638164" y="0"/>
                </a:lnTo>
                <a:lnTo>
                  <a:pt x="638164" y="938475"/>
                </a:lnTo>
                <a:lnTo>
                  <a:pt x="0" y="9384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a:off x="6833212" y="4693622"/>
            <a:ext cx="1106328" cy="890120"/>
          </a:xfrm>
          <a:custGeom>
            <a:avLst/>
            <a:gdLst/>
            <a:ahLst/>
            <a:cxnLst/>
            <a:rect l="l" t="t" r="r" b="b"/>
            <a:pathLst>
              <a:path w="1106328" h="890120">
                <a:moveTo>
                  <a:pt x="0" y="0"/>
                </a:moveTo>
                <a:lnTo>
                  <a:pt x="1106328" y="0"/>
                </a:lnTo>
                <a:lnTo>
                  <a:pt x="1106328" y="890119"/>
                </a:lnTo>
                <a:lnTo>
                  <a:pt x="0" y="8901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9" name="Freeform 19"/>
          <p:cNvSpPr/>
          <p:nvPr/>
        </p:nvSpPr>
        <p:spPr>
          <a:xfrm>
            <a:off x="3420021" y="4722282"/>
            <a:ext cx="835088" cy="832798"/>
          </a:xfrm>
          <a:custGeom>
            <a:avLst/>
            <a:gdLst/>
            <a:ahLst/>
            <a:cxnLst/>
            <a:rect l="l" t="t" r="r" b="b"/>
            <a:pathLst>
              <a:path w="835088" h="832798">
                <a:moveTo>
                  <a:pt x="0" y="0"/>
                </a:moveTo>
                <a:lnTo>
                  <a:pt x="835089" y="0"/>
                </a:lnTo>
                <a:lnTo>
                  <a:pt x="835089" y="832799"/>
                </a:lnTo>
                <a:lnTo>
                  <a:pt x="0" y="8327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20"/>
          <p:cNvSpPr txBox="1"/>
          <p:nvPr/>
        </p:nvSpPr>
        <p:spPr>
          <a:xfrm>
            <a:off x="2731044" y="933450"/>
            <a:ext cx="12938502" cy="1775459"/>
          </a:xfrm>
          <a:prstGeom prst="rect">
            <a:avLst/>
          </a:prstGeom>
        </p:spPr>
        <p:txBody>
          <a:bodyPr lIns="0" tIns="0" rIns="0" bIns="0" rtlCol="0" anchor="t">
            <a:spAutoFit/>
          </a:bodyPr>
          <a:lstStyle/>
          <a:p>
            <a:pPr algn="ctr">
              <a:lnSpc>
                <a:spcPts val="7140"/>
              </a:lnSpc>
            </a:pPr>
            <a:r>
              <a:rPr lang="en-US" sz="5100" b="1">
                <a:solidFill>
                  <a:srgbClr val="FFFFFF"/>
                </a:solidFill>
                <a:latin typeface="Montserrat Bold"/>
                <a:ea typeface="Montserrat Bold"/>
                <a:cs typeface="Montserrat Bold"/>
                <a:sym typeface="Montserrat Bold"/>
              </a:rPr>
              <a:t>MAGISTR DISSERTASIYASININ TEXNIKI TƏLƏBLƏRI</a:t>
            </a:r>
          </a:p>
        </p:txBody>
      </p:sp>
      <p:sp>
        <p:nvSpPr>
          <p:cNvPr id="21" name="TextBox 21"/>
          <p:cNvSpPr txBox="1"/>
          <p:nvPr/>
        </p:nvSpPr>
        <p:spPr>
          <a:xfrm>
            <a:off x="2847696" y="6499375"/>
            <a:ext cx="1981273" cy="1389780"/>
          </a:xfrm>
          <a:prstGeom prst="rect">
            <a:avLst/>
          </a:prstGeom>
        </p:spPr>
        <p:txBody>
          <a:bodyPr lIns="0" tIns="0" rIns="0" bIns="0" rtlCol="0" anchor="t">
            <a:spAutoFit/>
          </a:bodyPr>
          <a:lstStyle/>
          <a:p>
            <a:pPr algn="l">
              <a:lnSpc>
                <a:spcPts val="3722"/>
              </a:lnSpc>
            </a:pPr>
            <a:r>
              <a:rPr lang="en-US" sz="2659">
                <a:solidFill>
                  <a:srgbClr val="010F1F"/>
                </a:solidFill>
                <a:latin typeface="Montserrat"/>
                <a:ea typeface="Montserrat"/>
                <a:cs typeface="Montserrat"/>
                <a:sym typeface="Montserrat"/>
              </a:rPr>
              <a:t>Times New Roman,</a:t>
            </a:r>
          </a:p>
          <a:p>
            <a:pPr algn="l">
              <a:lnSpc>
                <a:spcPts val="3722"/>
              </a:lnSpc>
            </a:pPr>
            <a:r>
              <a:rPr lang="en-US" sz="2659">
                <a:solidFill>
                  <a:srgbClr val="010F1F"/>
                </a:solidFill>
                <a:latin typeface="Montserrat"/>
                <a:ea typeface="Montserrat"/>
                <a:cs typeface="Montserrat"/>
                <a:sym typeface="Montserrat"/>
              </a:rPr>
              <a:t>ölçüsü 12.</a:t>
            </a:r>
          </a:p>
        </p:txBody>
      </p:sp>
      <p:sp>
        <p:nvSpPr>
          <p:cNvPr id="22" name="TextBox 22"/>
          <p:cNvSpPr txBox="1"/>
          <p:nvPr/>
        </p:nvSpPr>
        <p:spPr>
          <a:xfrm>
            <a:off x="9717368" y="6499375"/>
            <a:ext cx="2439758" cy="1389780"/>
          </a:xfrm>
          <a:prstGeom prst="rect">
            <a:avLst/>
          </a:prstGeom>
        </p:spPr>
        <p:txBody>
          <a:bodyPr lIns="0" tIns="0" rIns="0" bIns="0" rtlCol="0" anchor="t">
            <a:spAutoFit/>
          </a:bodyPr>
          <a:lstStyle/>
          <a:p>
            <a:pPr algn="l">
              <a:lnSpc>
                <a:spcPts val="3722"/>
              </a:lnSpc>
            </a:pPr>
            <a:r>
              <a:rPr lang="en-US" sz="2659">
                <a:solidFill>
                  <a:srgbClr val="010F1F"/>
                </a:solidFill>
                <a:latin typeface="Montserrat"/>
                <a:ea typeface="Montserrat"/>
                <a:cs typeface="Montserrat"/>
                <a:sym typeface="Montserrat"/>
              </a:rPr>
              <a:t>Sol 3 sm, </a:t>
            </a:r>
          </a:p>
          <a:p>
            <a:pPr algn="l">
              <a:lnSpc>
                <a:spcPts val="3722"/>
              </a:lnSpc>
            </a:pPr>
            <a:r>
              <a:rPr lang="en-US" sz="2659">
                <a:solidFill>
                  <a:srgbClr val="010F1F"/>
                </a:solidFill>
                <a:latin typeface="Montserrat"/>
                <a:ea typeface="Montserrat"/>
                <a:cs typeface="Montserrat"/>
                <a:sym typeface="Montserrat"/>
              </a:rPr>
              <a:t>digər tərəflər 2 sm.</a:t>
            </a:r>
          </a:p>
        </p:txBody>
      </p:sp>
      <p:sp>
        <p:nvSpPr>
          <p:cNvPr id="23" name="TextBox 23"/>
          <p:cNvSpPr txBox="1"/>
          <p:nvPr/>
        </p:nvSpPr>
        <p:spPr>
          <a:xfrm>
            <a:off x="6132706" y="7003068"/>
            <a:ext cx="2439758" cy="430295"/>
          </a:xfrm>
          <a:prstGeom prst="rect">
            <a:avLst/>
          </a:prstGeom>
        </p:spPr>
        <p:txBody>
          <a:bodyPr lIns="0" tIns="0" rIns="0" bIns="0" rtlCol="0" anchor="t">
            <a:spAutoFit/>
          </a:bodyPr>
          <a:lstStyle/>
          <a:p>
            <a:pPr algn="ctr">
              <a:lnSpc>
                <a:spcPts val="3582"/>
              </a:lnSpc>
            </a:pPr>
            <a:r>
              <a:rPr lang="en-US" sz="2559">
                <a:solidFill>
                  <a:srgbClr val="FFFFFF"/>
                </a:solidFill>
                <a:latin typeface="Montserrat"/>
                <a:ea typeface="Montserrat"/>
                <a:cs typeface="Montserrat"/>
                <a:sym typeface="Montserrat"/>
              </a:rPr>
              <a:t>Sətir aralığı: 1.5</a:t>
            </a:r>
          </a:p>
        </p:txBody>
      </p:sp>
      <p:sp>
        <p:nvSpPr>
          <p:cNvPr id="24" name="TextBox 24"/>
          <p:cNvSpPr txBox="1"/>
          <p:nvPr/>
        </p:nvSpPr>
        <p:spPr>
          <a:xfrm>
            <a:off x="13231664" y="6392892"/>
            <a:ext cx="3040685" cy="2157495"/>
          </a:xfrm>
          <a:prstGeom prst="rect">
            <a:avLst/>
          </a:prstGeom>
        </p:spPr>
        <p:txBody>
          <a:bodyPr lIns="0" tIns="0" rIns="0" bIns="0" rtlCol="0" anchor="t">
            <a:spAutoFit/>
          </a:bodyPr>
          <a:lstStyle/>
          <a:p>
            <a:pPr algn="l">
              <a:lnSpc>
                <a:spcPts val="2882"/>
              </a:lnSpc>
            </a:pPr>
            <a:r>
              <a:rPr lang="en-US" sz="2059">
                <a:solidFill>
                  <a:srgbClr val="FFFFFF"/>
                </a:solidFill>
                <a:latin typeface="Montserrat"/>
                <a:ea typeface="Montserrat"/>
                <a:cs typeface="Montserrat"/>
                <a:sym typeface="Montserrat"/>
              </a:rPr>
              <a:t>Səhifələrin ardıcıl nömrələnməsi vacibdir.Mövzunun anlaşılma baxımından müsbət cəhətləri coxdur</a:t>
            </a:r>
          </a:p>
        </p:txBody>
      </p:sp>
      <p:sp>
        <p:nvSpPr>
          <p:cNvPr id="25" name="TextBox 25"/>
          <p:cNvSpPr txBox="1"/>
          <p:nvPr/>
        </p:nvSpPr>
        <p:spPr>
          <a:xfrm>
            <a:off x="2619518" y="5722370"/>
            <a:ext cx="2436096" cy="596030"/>
          </a:xfrm>
          <a:prstGeom prst="rect">
            <a:avLst/>
          </a:prstGeom>
        </p:spPr>
        <p:txBody>
          <a:bodyPr lIns="0" tIns="0" rIns="0" bIns="0" rtlCol="0" anchor="t">
            <a:spAutoFit/>
          </a:bodyPr>
          <a:lstStyle/>
          <a:p>
            <a:pPr algn="ctr">
              <a:lnSpc>
                <a:spcPts val="4947"/>
              </a:lnSpc>
            </a:pPr>
            <a:r>
              <a:rPr lang="en-US" sz="3534" b="1">
                <a:solidFill>
                  <a:srgbClr val="010F1F"/>
                </a:solidFill>
                <a:latin typeface="Montserrat Bold"/>
                <a:ea typeface="Montserrat Bold"/>
                <a:cs typeface="Montserrat Bold"/>
                <a:sym typeface="Montserrat Bold"/>
              </a:rPr>
              <a:t>Şrift</a:t>
            </a:r>
          </a:p>
        </p:txBody>
      </p:sp>
      <p:sp>
        <p:nvSpPr>
          <p:cNvPr id="26" name="TextBox 26"/>
          <p:cNvSpPr txBox="1"/>
          <p:nvPr/>
        </p:nvSpPr>
        <p:spPr>
          <a:xfrm>
            <a:off x="9386960" y="5743643"/>
            <a:ext cx="3100573" cy="529989"/>
          </a:xfrm>
          <a:prstGeom prst="rect">
            <a:avLst/>
          </a:prstGeom>
        </p:spPr>
        <p:txBody>
          <a:bodyPr lIns="0" tIns="0" rIns="0" bIns="0" rtlCol="0" anchor="t">
            <a:spAutoFit/>
          </a:bodyPr>
          <a:lstStyle/>
          <a:p>
            <a:pPr algn="ctr">
              <a:lnSpc>
                <a:spcPts val="4387"/>
              </a:lnSpc>
            </a:pPr>
            <a:r>
              <a:rPr lang="en-US" sz="3134" b="1">
                <a:solidFill>
                  <a:srgbClr val="010F1F"/>
                </a:solidFill>
                <a:latin typeface="Montserrat Bold"/>
                <a:ea typeface="Montserrat Bold"/>
                <a:cs typeface="Montserrat Bold"/>
                <a:sym typeface="Montserrat Bold"/>
              </a:rPr>
              <a:t>Kənar ölçüləri</a:t>
            </a:r>
          </a:p>
        </p:txBody>
      </p:sp>
      <p:sp>
        <p:nvSpPr>
          <p:cNvPr id="27" name="TextBox 27"/>
          <p:cNvSpPr txBox="1"/>
          <p:nvPr/>
        </p:nvSpPr>
        <p:spPr>
          <a:xfrm>
            <a:off x="6097501" y="5722370"/>
            <a:ext cx="2510168" cy="596030"/>
          </a:xfrm>
          <a:prstGeom prst="rect">
            <a:avLst/>
          </a:prstGeom>
        </p:spPr>
        <p:txBody>
          <a:bodyPr lIns="0" tIns="0" rIns="0" bIns="0" rtlCol="0" anchor="t">
            <a:spAutoFit/>
          </a:bodyPr>
          <a:lstStyle/>
          <a:p>
            <a:pPr algn="ctr">
              <a:lnSpc>
                <a:spcPts val="4947"/>
              </a:lnSpc>
            </a:pPr>
            <a:r>
              <a:rPr lang="en-US" sz="3534" b="1">
                <a:solidFill>
                  <a:srgbClr val="FFFFFF"/>
                </a:solidFill>
                <a:latin typeface="Montserrat Bold"/>
                <a:ea typeface="Montserrat Bold"/>
                <a:cs typeface="Montserrat Bold"/>
                <a:sym typeface="Montserrat Bold"/>
              </a:rPr>
              <a:t>Sətir</a:t>
            </a:r>
          </a:p>
        </p:txBody>
      </p:sp>
      <p:sp>
        <p:nvSpPr>
          <p:cNvPr id="28" name="TextBox 28"/>
          <p:cNvSpPr txBox="1"/>
          <p:nvPr/>
        </p:nvSpPr>
        <p:spPr>
          <a:xfrm>
            <a:off x="12974489" y="5760153"/>
            <a:ext cx="3040685" cy="529989"/>
          </a:xfrm>
          <a:prstGeom prst="rect">
            <a:avLst/>
          </a:prstGeom>
        </p:spPr>
        <p:txBody>
          <a:bodyPr lIns="0" tIns="0" rIns="0" bIns="0" rtlCol="0" anchor="t">
            <a:spAutoFit/>
          </a:bodyPr>
          <a:lstStyle/>
          <a:p>
            <a:pPr algn="ctr">
              <a:lnSpc>
                <a:spcPts val="4387"/>
              </a:lnSpc>
            </a:pPr>
            <a:r>
              <a:rPr lang="en-US" sz="3134" b="1">
                <a:solidFill>
                  <a:srgbClr val="FFFFFF"/>
                </a:solidFill>
                <a:latin typeface="Montserrat Bold"/>
                <a:ea typeface="Montserrat Bold"/>
                <a:cs typeface="Montserrat Bold"/>
                <a:sym typeface="Montserrat Bold"/>
              </a:rPr>
              <a:t>Nömrələnmə</a:t>
            </a:r>
          </a:p>
        </p:txBody>
      </p:sp>
      <p:sp>
        <p:nvSpPr>
          <p:cNvPr id="29" name="Freeform 29"/>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sp>
        <p:nvSpPr>
          <p:cNvPr id="3" name="TextBox 3"/>
          <p:cNvSpPr txBox="1"/>
          <p:nvPr/>
        </p:nvSpPr>
        <p:spPr>
          <a:xfrm>
            <a:off x="3642799" y="786097"/>
            <a:ext cx="11002403" cy="1588134"/>
          </a:xfrm>
          <a:prstGeom prst="rect">
            <a:avLst/>
          </a:prstGeom>
        </p:spPr>
        <p:txBody>
          <a:bodyPr lIns="0" tIns="0" rIns="0" bIns="0" rtlCol="0" anchor="t">
            <a:spAutoFit/>
          </a:bodyPr>
          <a:lstStyle/>
          <a:p>
            <a:pPr algn="ctr">
              <a:lnSpc>
                <a:spcPts val="6440"/>
              </a:lnSpc>
            </a:pPr>
            <a:r>
              <a:rPr lang="en-US" sz="4600" b="1">
                <a:solidFill>
                  <a:srgbClr val="FFFFFF"/>
                </a:solidFill>
                <a:latin typeface="Montserrat Bold"/>
                <a:ea typeface="Montserrat Bold"/>
                <a:cs typeface="Montserrat Bold"/>
                <a:sym typeface="Montserrat Bold"/>
              </a:rPr>
              <a:t>MAGISTR DISSERTASIYASININ ELMI STANDARTLARI</a:t>
            </a:r>
          </a:p>
        </p:txBody>
      </p:sp>
      <p:sp>
        <p:nvSpPr>
          <p:cNvPr id="4" name="Freeform 4"/>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5" name="Freeform 5"/>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3642799" y="3651389"/>
            <a:ext cx="11002403" cy="4553585"/>
          </a:xfrm>
          <a:prstGeom prst="rect">
            <a:avLst/>
          </a:prstGeom>
        </p:spPr>
        <p:txBody>
          <a:bodyPr lIns="0" tIns="0" rIns="0" bIns="0" rtlCol="0" anchor="t">
            <a:spAutoFit/>
          </a:bodyPr>
          <a:lstStyle/>
          <a:p>
            <a:pPr algn="just">
              <a:lnSpc>
                <a:spcPts val="3639"/>
              </a:lnSpc>
            </a:pPr>
            <a:r>
              <a:rPr lang="en-US" sz="2599">
                <a:solidFill>
                  <a:srgbClr val="FFFFFF"/>
                </a:solidFill>
                <a:latin typeface="Montserrat"/>
                <a:ea typeface="Montserrat"/>
                <a:cs typeface="Montserrat"/>
                <a:sym typeface="Montserrat"/>
              </a:rPr>
              <a:t>Dünyada, elmi tədqiqatların aparılması zamanı tələbələrdən yüksək etik standartlara riayət etmələri gözlənilir. Plagiatla mübarizə ciddi şəkildə həyata keçirilir və bu səbəbdən tələbələrin işlərində istinadlar düzgün və dəqiq göstərilməlidir. Beynəlxalq formatlar, məsələn, APA, MLA, və ya Harvard istinad qaydaları, mənbələrin düzgün təqdim edilməsini təmin edir. Eyni zamanda, metodologiyanın düzgün tətbiqi və müxtəlif tədqiqat üsullarının şərh edilməsi vacibdir. Dissertasiyaların dili rəsmi, elmi və obyektiv olmalı, hər hansı bir subyektivlikdən qaçınılmalıdır.</a:t>
            </a:r>
          </a:p>
          <a:p>
            <a:pPr algn="just">
              <a:lnSpc>
                <a:spcPts val="3639"/>
              </a:lnSpc>
            </a:pPr>
            <a:endParaRPr lang="en-US" sz="2599">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555" b="-5555"/>
            </a:stretch>
          </a:blipFill>
        </p:spPr>
      </p:sp>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0000">
                <a:alpha val="24706"/>
              </a:srgbClr>
            </a:solidFill>
          </p:spPr>
        </p:sp>
        <p:sp>
          <p:nvSpPr>
            <p:cNvPr id="5" name="TextBox 5"/>
            <p:cNvSpPr txBox="1"/>
            <p:nvPr/>
          </p:nvSpPr>
          <p:spPr>
            <a:xfrm>
              <a:off x="0" y="-38100"/>
              <a:ext cx="4816593" cy="2747433"/>
            </a:xfrm>
            <a:prstGeom prst="rect">
              <a:avLst/>
            </a:prstGeom>
          </p:spPr>
          <p:txBody>
            <a:bodyPr lIns="50800" tIns="50800" rIns="50800" bIns="50800" rtlCol="0" anchor="ctr"/>
            <a:lstStyle/>
            <a:p>
              <a:pPr algn="ctr">
                <a:lnSpc>
                  <a:spcPts val="3111"/>
                </a:lnSpc>
              </a:pPr>
              <a:endParaRPr/>
            </a:p>
          </p:txBody>
        </p:sp>
      </p:grpSp>
      <p:sp>
        <p:nvSpPr>
          <p:cNvPr id="6" name="Freeform 6"/>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7664550" y="1318856"/>
            <a:ext cx="3590038" cy="3361551"/>
            <a:chOff x="0" y="0"/>
            <a:chExt cx="544871" cy="510193"/>
          </a:xfrm>
        </p:grpSpPr>
        <p:sp>
          <p:nvSpPr>
            <p:cNvPr id="8" name="Freeform 8"/>
            <p:cNvSpPr/>
            <p:nvPr/>
          </p:nvSpPr>
          <p:spPr>
            <a:xfrm>
              <a:off x="0" y="0"/>
              <a:ext cx="544871" cy="510193"/>
            </a:xfrm>
            <a:custGeom>
              <a:avLst/>
              <a:gdLst/>
              <a:ahLst/>
              <a:cxnLst/>
              <a:rect l="l" t="t" r="r" b="b"/>
              <a:pathLst>
                <a:path w="544871" h="510193">
                  <a:moveTo>
                    <a:pt x="34504" y="0"/>
                  </a:moveTo>
                  <a:lnTo>
                    <a:pt x="510367" y="0"/>
                  </a:lnTo>
                  <a:cubicBezTo>
                    <a:pt x="519518" y="0"/>
                    <a:pt x="528294" y="3635"/>
                    <a:pt x="534765" y="10106"/>
                  </a:cubicBezTo>
                  <a:cubicBezTo>
                    <a:pt x="541236" y="16577"/>
                    <a:pt x="544871" y="25353"/>
                    <a:pt x="544871" y="34504"/>
                  </a:cubicBezTo>
                  <a:lnTo>
                    <a:pt x="544871" y="475689"/>
                  </a:lnTo>
                  <a:cubicBezTo>
                    <a:pt x="544871" y="484840"/>
                    <a:pt x="541236" y="493616"/>
                    <a:pt x="534765" y="500087"/>
                  </a:cubicBezTo>
                  <a:cubicBezTo>
                    <a:pt x="528294" y="506558"/>
                    <a:pt x="519518" y="510193"/>
                    <a:pt x="510367" y="510193"/>
                  </a:cubicBezTo>
                  <a:lnTo>
                    <a:pt x="34504" y="510193"/>
                  </a:lnTo>
                  <a:cubicBezTo>
                    <a:pt x="15448" y="510193"/>
                    <a:pt x="0" y="494745"/>
                    <a:pt x="0" y="475689"/>
                  </a:cubicBezTo>
                  <a:lnTo>
                    <a:pt x="0" y="34504"/>
                  </a:lnTo>
                  <a:cubicBezTo>
                    <a:pt x="0" y="15448"/>
                    <a:pt x="15448" y="0"/>
                    <a:pt x="34504" y="0"/>
                  </a:cubicBezTo>
                  <a:close/>
                </a:path>
              </a:pathLst>
            </a:custGeom>
            <a:blipFill>
              <a:blip r:embed="rId5"/>
              <a:stretch>
                <a:fillRect l="-20138" r="-20138"/>
              </a:stretch>
            </a:blipFill>
          </p:spPr>
        </p:sp>
      </p:grpSp>
      <p:grpSp>
        <p:nvGrpSpPr>
          <p:cNvPr id="9" name="Group 9"/>
          <p:cNvGrpSpPr/>
          <p:nvPr/>
        </p:nvGrpSpPr>
        <p:grpSpPr>
          <a:xfrm>
            <a:off x="2017112" y="4680408"/>
            <a:ext cx="3590038" cy="3726180"/>
            <a:chOff x="0" y="0"/>
            <a:chExt cx="1123858" cy="1166477"/>
          </a:xfrm>
        </p:grpSpPr>
        <p:sp>
          <p:nvSpPr>
            <p:cNvPr id="10" name="Freeform 10"/>
            <p:cNvSpPr/>
            <p:nvPr/>
          </p:nvSpPr>
          <p:spPr>
            <a:xfrm>
              <a:off x="0" y="0"/>
              <a:ext cx="1123858" cy="1166477"/>
            </a:xfrm>
            <a:custGeom>
              <a:avLst/>
              <a:gdLst/>
              <a:ahLst/>
              <a:cxnLst/>
              <a:rect l="l" t="t" r="r" b="b"/>
              <a:pathLst>
                <a:path w="1123858" h="1166477">
                  <a:moveTo>
                    <a:pt x="34504" y="0"/>
                  </a:moveTo>
                  <a:lnTo>
                    <a:pt x="1089354" y="0"/>
                  </a:lnTo>
                  <a:cubicBezTo>
                    <a:pt x="1098505" y="0"/>
                    <a:pt x="1107281" y="3635"/>
                    <a:pt x="1113752" y="10106"/>
                  </a:cubicBezTo>
                  <a:cubicBezTo>
                    <a:pt x="1120223" y="16577"/>
                    <a:pt x="1123858" y="25353"/>
                    <a:pt x="1123858" y="34504"/>
                  </a:cubicBezTo>
                  <a:lnTo>
                    <a:pt x="1123858" y="1131973"/>
                  </a:lnTo>
                  <a:cubicBezTo>
                    <a:pt x="1123858" y="1141124"/>
                    <a:pt x="1120223" y="1149900"/>
                    <a:pt x="1113752" y="1156371"/>
                  </a:cubicBezTo>
                  <a:cubicBezTo>
                    <a:pt x="1107281" y="1162842"/>
                    <a:pt x="1098505" y="1166477"/>
                    <a:pt x="1089354" y="1166477"/>
                  </a:cubicBezTo>
                  <a:lnTo>
                    <a:pt x="34504" y="1166477"/>
                  </a:lnTo>
                  <a:cubicBezTo>
                    <a:pt x="15448" y="1166477"/>
                    <a:pt x="0" y="1151029"/>
                    <a:pt x="0" y="1131973"/>
                  </a:cubicBezTo>
                  <a:lnTo>
                    <a:pt x="0" y="34504"/>
                  </a:lnTo>
                  <a:cubicBezTo>
                    <a:pt x="0" y="15448"/>
                    <a:pt x="15448" y="0"/>
                    <a:pt x="34504" y="0"/>
                  </a:cubicBezTo>
                  <a:close/>
                </a:path>
              </a:pathLst>
            </a:custGeom>
            <a:solidFill>
              <a:srgbClr val="48699F"/>
            </a:solidFill>
          </p:spPr>
        </p:sp>
        <p:sp>
          <p:nvSpPr>
            <p:cNvPr id="11" name="TextBox 11"/>
            <p:cNvSpPr txBox="1"/>
            <p:nvPr/>
          </p:nvSpPr>
          <p:spPr>
            <a:xfrm>
              <a:off x="0" y="-38100"/>
              <a:ext cx="1123858" cy="1204577"/>
            </a:xfrm>
            <a:prstGeom prst="rect">
              <a:avLst/>
            </a:prstGeom>
          </p:spPr>
          <p:txBody>
            <a:bodyPr lIns="0" tIns="0" rIns="0" bIns="0" rtlCol="0" anchor="ctr"/>
            <a:lstStyle/>
            <a:p>
              <a:pPr algn="ctr">
                <a:lnSpc>
                  <a:spcPts val="3111"/>
                </a:lnSpc>
              </a:pPr>
              <a:endParaRPr/>
            </a:p>
          </p:txBody>
        </p:sp>
      </p:grpSp>
      <p:grpSp>
        <p:nvGrpSpPr>
          <p:cNvPr id="12" name="Group 12"/>
          <p:cNvGrpSpPr/>
          <p:nvPr/>
        </p:nvGrpSpPr>
        <p:grpSpPr>
          <a:xfrm>
            <a:off x="13311987" y="4680408"/>
            <a:ext cx="3589836" cy="3544940"/>
            <a:chOff x="0" y="0"/>
            <a:chExt cx="1123795" cy="1109740"/>
          </a:xfrm>
        </p:grpSpPr>
        <p:sp>
          <p:nvSpPr>
            <p:cNvPr id="13" name="Freeform 13"/>
            <p:cNvSpPr/>
            <p:nvPr/>
          </p:nvSpPr>
          <p:spPr>
            <a:xfrm>
              <a:off x="0" y="0"/>
              <a:ext cx="1123795" cy="1109740"/>
            </a:xfrm>
            <a:custGeom>
              <a:avLst/>
              <a:gdLst/>
              <a:ahLst/>
              <a:cxnLst/>
              <a:rect l="l" t="t" r="r" b="b"/>
              <a:pathLst>
                <a:path w="1123795" h="1109740">
                  <a:moveTo>
                    <a:pt x="34506" y="0"/>
                  </a:moveTo>
                  <a:lnTo>
                    <a:pt x="1089289" y="0"/>
                  </a:lnTo>
                  <a:cubicBezTo>
                    <a:pt x="1098440" y="0"/>
                    <a:pt x="1107217" y="3635"/>
                    <a:pt x="1113688" y="10107"/>
                  </a:cubicBezTo>
                  <a:cubicBezTo>
                    <a:pt x="1120159" y="16578"/>
                    <a:pt x="1123795" y="25354"/>
                    <a:pt x="1123795" y="34506"/>
                  </a:cubicBezTo>
                  <a:lnTo>
                    <a:pt x="1123795" y="1075234"/>
                  </a:lnTo>
                  <a:cubicBezTo>
                    <a:pt x="1123795" y="1084386"/>
                    <a:pt x="1120159" y="1093163"/>
                    <a:pt x="1113688" y="1099634"/>
                  </a:cubicBezTo>
                  <a:cubicBezTo>
                    <a:pt x="1107217" y="1106105"/>
                    <a:pt x="1098440" y="1109740"/>
                    <a:pt x="1089289" y="1109740"/>
                  </a:cubicBezTo>
                  <a:lnTo>
                    <a:pt x="34506" y="1109740"/>
                  </a:lnTo>
                  <a:cubicBezTo>
                    <a:pt x="25354" y="1109740"/>
                    <a:pt x="16578" y="1106105"/>
                    <a:pt x="10107" y="1099634"/>
                  </a:cubicBezTo>
                  <a:cubicBezTo>
                    <a:pt x="3635" y="1093163"/>
                    <a:pt x="0" y="1084386"/>
                    <a:pt x="0" y="1075234"/>
                  </a:cubicBezTo>
                  <a:lnTo>
                    <a:pt x="0" y="34506"/>
                  </a:lnTo>
                  <a:cubicBezTo>
                    <a:pt x="0" y="25354"/>
                    <a:pt x="3635" y="16578"/>
                    <a:pt x="10107" y="10107"/>
                  </a:cubicBezTo>
                  <a:cubicBezTo>
                    <a:pt x="16578" y="3635"/>
                    <a:pt x="25354" y="0"/>
                    <a:pt x="34506" y="0"/>
                  </a:cubicBezTo>
                  <a:close/>
                </a:path>
              </a:pathLst>
            </a:custGeom>
            <a:solidFill>
              <a:srgbClr val="48699F"/>
            </a:solidFill>
          </p:spPr>
        </p:sp>
        <p:sp>
          <p:nvSpPr>
            <p:cNvPr id="14" name="TextBox 14"/>
            <p:cNvSpPr txBox="1"/>
            <p:nvPr/>
          </p:nvSpPr>
          <p:spPr>
            <a:xfrm>
              <a:off x="0" y="-38100"/>
              <a:ext cx="1123795" cy="1147840"/>
            </a:xfrm>
            <a:prstGeom prst="rect">
              <a:avLst/>
            </a:prstGeom>
          </p:spPr>
          <p:txBody>
            <a:bodyPr lIns="0" tIns="0" rIns="0" bIns="0" rtlCol="0" anchor="ctr"/>
            <a:lstStyle/>
            <a:p>
              <a:pPr algn="ctr">
                <a:lnSpc>
                  <a:spcPts val="3111"/>
                </a:lnSpc>
              </a:pPr>
              <a:endParaRPr/>
            </a:p>
          </p:txBody>
        </p:sp>
      </p:grpSp>
      <p:grpSp>
        <p:nvGrpSpPr>
          <p:cNvPr id="15" name="Group 15"/>
          <p:cNvGrpSpPr/>
          <p:nvPr/>
        </p:nvGrpSpPr>
        <p:grpSpPr>
          <a:xfrm>
            <a:off x="7683788" y="4680408"/>
            <a:ext cx="3570799" cy="3544940"/>
            <a:chOff x="0" y="0"/>
            <a:chExt cx="1117835" cy="1109740"/>
          </a:xfrm>
        </p:grpSpPr>
        <p:sp>
          <p:nvSpPr>
            <p:cNvPr id="16" name="Freeform 16"/>
            <p:cNvSpPr/>
            <p:nvPr/>
          </p:nvSpPr>
          <p:spPr>
            <a:xfrm>
              <a:off x="0" y="0"/>
              <a:ext cx="1117835" cy="1109740"/>
            </a:xfrm>
            <a:custGeom>
              <a:avLst/>
              <a:gdLst/>
              <a:ahLst/>
              <a:cxnLst/>
              <a:rect l="l" t="t" r="r" b="b"/>
              <a:pathLst>
                <a:path w="1117835" h="1109740">
                  <a:moveTo>
                    <a:pt x="34690" y="0"/>
                  </a:moveTo>
                  <a:lnTo>
                    <a:pt x="1083145" y="0"/>
                  </a:lnTo>
                  <a:cubicBezTo>
                    <a:pt x="1102304" y="0"/>
                    <a:pt x="1117835" y="15531"/>
                    <a:pt x="1117835" y="34690"/>
                  </a:cubicBezTo>
                  <a:lnTo>
                    <a:pt x="1117835" y="1075050"/>
                  </a:lnTo>
                  <a:cubicBezTo>
                    <a:pt x="1117835" y="1094209"/>
                    <a:pt x="1102304" y="1109740"/>
                    <a:pt x="1083145" y="1109740"/>
                  </a:cubicBezTo>
                  <a:lnTo>
                    <a:pt x="34690" y="1109740"/>
                  </a:lnTo>
                  <a:cubicBezTo>
                    <a:pt x="25490" y="1109740"/>
                    <a:pt x="16666" y="1106085"/>
                    <a:pt x="10160" y="1099580"/>
                  </a:cubicBezTo>
                  <a:cubicBezTo>
                    <a:pt x="3655" y="1093074"/>
                    <a:pt x="0" y="1084251"/>
                    <a:pt x="0" y="1075050"/>
                  </a:cubicBezTo>
                  <a:lnTo>
                    <a:pt x="0" y="34690"/>
                  </a:lnTo>
                  <a:cubicBezTo>
                    <a:pt x="0" y="15531"/>
                    <a:pt x="15531" y="0"/>
                    <a:pt x="34690" y="0"/>
                  </a:cubicBezTo>
                  <a:close/>
                </a:path>
              </a:pathLst>
            </a:custGeom>
            <a:solidFill>
              <a:srgbClr val="48699F"/>
            </a:solidFill>
          </p:spPr>
        </p:sp>
        <p:sp>
          <p:nvSpPr>
            <p:cNvPr id="17" name="TextBox 17"/>
            <p:cNvSpPr txBox="1"/>
            <p:nvPr/>
          </p:nvSpPr>
          <p:spPr>
            <a:xfrm>
              <a:off x="0" y="-38100"/>
              <a:ext cx="1117835" cy="1147840"/>
            </a:xfrm>
            <a:prstGeom prst="rect">
              <a:avLst/>
            </a:prstGeom>
          </p:spPr>
          <p:txBody>
            <a:bodyPr lIns="0" tIns="0" rIns="0" bIns="0" rtlCol="0" anchor="ctr"/>
            <a:lstStyle/>
            <a:p>
              <a:pPr algn="ctr">
                <a:lnSpc>
                  <a:spcPts val="3111"/>
                </a:lnSpc>
              </a:pPr>
              <a:endParaRPr/>
            </a:p>
          </p:txBody>
        </p:sp>
      </p:grpSp>
      <p:sp>
        <p:nvSpPr>
          <p:cNvPr id="18" name="Freeform 18"/>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9" name="Group 19"/>
          <p:cNvGrpSpPr/>
          <p:nvPr/>
        </p:nvGrpSpPr>
        <p:grpSpPr>
          <a:xfrm>
            <a:off x="13311786" y="1318856"/>
            <a:ext cx="3590038" cy="3361551"/>
            <a:chOff x="0" y="0"/>
            <a:chExt cx="544871" cy="510193"/>
          </a:xfrm>
        </p:grpSpPr>
        <p:sp>
          <p:nvSpPr>
            <p:cNvPr id="20" name="Freeform 20"/>
            <p:cNvSpPr/>
            <p:nvPr/>
          </p:nvSpPr>
          <p:spPr>
            <a:xfrm>
              <a:off x="0" y="0"/>
              <a:ext cx="544871" cy="510193"/>
            </a:xfrm>
            <a:custGeom>
              <a:avLst/>
              <a:gdLst/>
              <a:ahLst/>
              <a:cxnLst/>
              <a:rect l="l" t="t" r="r" b="b"/>
              <a:pathLst>
                <a:path w="544871" h="510193">
                  <a:moveTo>
                    <a:pt x="34504" y="0"/>
                  </a:moveTo>
                  <a:lnTo>
                    <a:pt x="510367" y="0"/>
                  </a:lnTo>
                  <a:cubicBezTo>
                    <a:pt x="519518" y="0"/>
                    <a:pt x="528294" y="3635"/>
                    <a:pt x="534765" y="10106"/>
                  </a:cubicBezTo>
                  <a:cubicBezTo>
                    <a:pt x="541236" y="16577"/>
                    <a:pt x="544871" y="25353"/>
                    <a:pt x="544871" y="34504"/>
                  </a:cubicBezTo>
                  <a:lnTo>
                    <a:pt x="544871" y="475689"/>
                  </a:lnTo>
                  <a:cubicBezTo>
                    <a:pt x="544871" y="484840"/>
                    <a:pt x="541236" y="493616"/>
                    <a:pt x="534765" y="500087"/>
                  </a:cubicBezTo>
                  <a:cubicBezTo>
                    <a:pt x="528294" y="506558"/>
                    <a:pt x="519518" y="510193"/>
                    <a:pt x="510367" y="510193"/>
                  </a:cubicBezTo>
                  <a:lnTo>
                    <a:pt x="34504" y="510193"/>
                  </a:lnTo>
                  <a:cubicBezTo>
                    <a:pt x="15448" y="510193"/>
                    <a:pt x="0" y="494745"/>
                    <a:pt x="0" y="475689"/>
                  </a:cubicBezTo>
                  <a:lnTo>
                    <a:pt x="0" y="34504"/>
                  </a:lnTo>
                  <a:cubicBezTo>
                    <a:pt x="0" y="15448"/>
                    <a:pt x="15448" y="0"/>
                    <a:pt x="34504" y="0"/>
                  </a:cubicBezTo>
                  <a:close/>
                </a:path>
              </a:pathLst>
            </a:custGeom>
            <a:blipFill>
              <a:blip r:embed="rId6"/>
              <a:stretch>
                <a:fillRect l="-20270" r="-20270"/>
              </a:stretch>
            </a:blipFill>
          </p:spPr>
        </p:sp>
      </p:grpSp>
      <p:grpSp>
        <p:nvGrpSpPr>
          <p:cNvPr id="21" name="Group 21"/>
          <p:cNvGrpSpPr/>
          <p:nvPr/>
        </p:nvGrpSpPr>
        <p:grpSpPr>
          <a:xfrm>
            <a:off x="2017112" y="1318856"/>
            <a:ext cx="3590038" cy="3361551"/>
            <a:chOff x="0" y="0"/>
            <a:chExt cx="544871" cy="510193"/>
          </a:xfrm>
        </p:grpSpPr>
        <p:sp>
          <p:nvSpPr>
            <p:cNvPr id="22" name="Freeform 22"/>
            <p:cNvSpPr/>
            <p:nvPr/>
          </p:nvSpPr>
          <p:spPr>
            <a:xfrm>
              <a:off x="0" y="0"/>
              <a:ext cx="544871" cy="510193"/>
            </a:xfrm>
            <a:custGeom>
              <a:avLst/>
              <a:gdLst/>
              <a:ahLst/>
              <a:cxnLst/>
              <a:rect l="l" t="t" r="r" b="b"/>
              <a:pathLst>
                <a:path w="544871" h="510193">
                  <a:moveTo>
                    <a:pt x="34504" y="0"/>
                  </a:moveTo>
                  <a:lnTo>
                    <a:pt x="510367" y="0"/>
                  </a:lnTo>
                  <a:cubicBezTo>
                    <a:pt x="519518" y="0"/>
                    <a:pt x="528294" y="3635"/>
                    <a:pt x="534765" y="10106"/>
                  </a:cubicBezTo>
                  <a:cubicBezTo>
                    <a:pt x="541236" y="16577"/>
                    <a:pt x="544871" y="25353"/>
                    <a:pt x="544871" y="34504"/>
                  </a:cubicBezTo>
                  <a:lnTo>
                    <a:pt x="544871" y="475689"/>
                  </a:lnTo>
                  <a:cubicBezTo>
                    <a:pt x="544871" y="484840"/>
                    <a:pt x="541236" y="493616"/>
                    <a:pt x="534765" y="500087"/>
                  </a:cubicBezTo>
                  <a:cubicBezTo>
                    <a:pt x="528294" y="506558"/>
                    <a:pt x="519518" y="510193"/>
                    <a:pt x="510367" y="510193"/>
                  </a:cubicBezTo>
                  <a:lnTo>
                    <a:pt x="34504" y="510193"/>
                  </a:lnTo>
                  <a:cubicBezTo>
                    <a:pt x="15448" y="510193"/>
                    <a:pt x="0" y="494745"/>
                    <a:pt x="0" y="475689"/>
                  </a:cubicBezTo>
                  <a:lnTo>
                    <a:pt x="0" y="34504"/>
                  </a:lnTo>
                  <a:cubicBezTo>
                    <a:pt x="0" y="15448"/>
                    <a:pt x="15448" y="0"/>
                    <a:pt x="34504" y="0"/>
                  </a:cubicBezTo>
                  <a:close/>
                </a:path>
              </a:pathLst>
            </a:custGeom>
            <a:blipFill>
              <a:blip r:embed="rId7"/>
              <a:stretch>
                <a:fillRect t="-3398" b="-3398"/>
              </a:stretch>
            </a:blipFill>
          </p:spPr>
        </p:sp>
      </p:grpSp>
      <p:sp>
        <p:nvSpPr>
          <p:cNvPr id="23" name="TextBox 23"/>
          <p:cNvSpPr txBox="1"/>
          <p:nvPr/>
        </p:nvSpPr>
        <p:spPr>
          <a:xfrm>
            <a:off x="2232384" y="5248074"/>
            <a:ext cx="3193065" cy="1989456"/>
          </a:xfrm>
          <a:prstGeom prst="rect">
            <a:avLst/>
          </a:prstGeom>
        </p:spPr>
        <p:txBody>
          <a:bodyPr lIns="0" tIns="0" rIns="0" bIns="0" rtlCol="0" anchor="t">
            <a:spAutoFit/>
          </a:bodyPr>
          <a:lstStyle/>
          <a:p>
            <a:pPr algn="l">
              <a:lnSpc>
                <a:spcPts val="3219"/>
              </a:lnSpc>
            </a:pPr>
            <a:r>
              <a:rPr lang="en-US" sz="2299">
                <a:solidFill>
                  <a:srgbClr val="FFFFFF"/>
                </a:solidFill>
                <a:latin typeface="Montserrat"/>
                <a:ea typeface="Montserrat"/>
                <a:cs typeface="Montserrat"/>
                <a:sym typeface="Montserrat"/>
              </a:rPr>
              <a:t>Beynəlxalq istinad qaydaları: </a:t>
            </a:r>
          </a:p>
          <a:p>
            <a:pPr marL="496564" lvl="1" indent="-248282" algn="l">
              <a:lnSpc>
                <a:spcPts val="3219"/>
              </a:lnSpc>
              <a:buFont typeface="Arial"/>
              <a:buChar char="•"/>
            </a:pPr>
            <a:r>
              <a:rPr lang="en-US" sz="2299">
                <a:solidFill>
                  <a:srgbClr val="FFFFFF"/>
                </a:solidFill>
                <a:latin typeface="Montserrat"/>
                <a:ea typeface="Montserrat"/>
                <a:cs typeface="Montserrat"/>
                <a:sym typeface="Montserrat"/>
              </a:rPr>
              <a:t>APA</a:t>
            </a:r>
          </a:p>
          <a:p>
            <a:pPr marL="496564" lvl="1" indent="-248282" algn="l">
              <a:lnSpc>
                <a:spcPts val="3219"/>
              </a:lnSpc>
              <a:buFont typeface="Arial"/>
              <a:buChar char="•"/>
            </a:pPr>
            <a:r>
              <a:rPr lang="en-US" sz="2299">
                <a:solidFill>
                  <a:srgbClr val="FFFFFF"/>
                </a:solidFill>
                <a:latin typeface="Montserrat"/>
                <a:ea typeface="Montserrat"/>
                <a:cs typeface="Montserrat"/>
                <a:sym typeface="Montserrat"/>
              </a:rPr>
              <a:t>MLA</a:t>
            </a:r>
          </a:p>
          <a:p>
            <a:pPr marL="496564" lvl="1" indent="-248282" algn="l">
              <a:lnSpc>
                <a:spcPts val="3219"/>
              </a:lnSpc>
              <a:buFont typeface="Arial"/>
              <a:buChar char="•"/>
            </a:pPr>
            <a:r>
              <a:rPr lang="en-US" sz="2299">
                <a:solidFill>
                  <a:srgbClr val="FFFFFF"/>
                </a:solidFill>
                <a:latin typeface="Montserrat"/>
                <a:ea typeface="Montserrat"/>
                <a:cs typeface="Montserrat"/>
                <a:sym typeface="Montserrat"/>
              </a:rPr>
              <a:t>Harvard.</a:t>
            </a:r>
          </a:p>
        </p:txBody>
      </p:sp>
      <p:sp>
        <p:nvSpPr>
          <p:cNvPr id="24" name="TextBox 24"/>
          <p:cNvSpPr txBox="1"/>
          <p:nvPr/>
        </p:nvSpPr>
        <p:spPr>
          <a:xfrm>
            <a:off x="7863036" y="5205939"/>
            <a:ext cx="3193065" cy="2789556"/>
          </a:xfrm>
          <a:prstGeom prst="rect">
            <a:avLst/>
          </a:prstGeom>
        </p:spPr>
        <p:txBody>
          <a:bodyPr lIns="0" tIns="0" rIns="0" bIns="0" rtlCol="0" anchor="t">
            <a:spAutoFit/>
          </a:bodyPr>
          <a:lstStyle/>
          <a:p>
            <a:pPr algn="l">
              <a:lnSpc>
                <a:spcPts val="3219"/>
              </a:lnSpc>
            </a:pPr>
            <a:r>
              <a:rPr lang="en-US" sz="2299">
                <a:solidFill>
                  <a:srgbClr val="FFFFFF"/>
                </a:solidFill>
                <a:latin typeface="Montserrat"/>
                <a:ea typeface="Montserrat"/>
                <a:cs typeface="Montserrat"/>
                <a:sym typeface="Montserrat"/>
              </a:rPr>
              <a:t>Plagiatla mübarizə və etik standartlara əməl:</a:t>
            </a:r>
          </a:p>
          <a:p>
            <a:pPr algn="l">
              <a:lnSpc>
                <a:spcPts val="3219"/>
              </a:lnSpc>
            </a:pPr>
            <a:r>
              <a:rPr lang="en-US" sz="2299">
                <a:solidFill>
                  <a:srgbClr val="FFFFFF"/>
                </a:solidFill>
                <a:latin typeface="Montserrat"/>
                <a:ea typeface="Montserrat"/>
                <a:cs typeface="Montserrat"/>
                <a:sym typeface="Montserrat"/>
              </a:rPr>
              <a:t>Bu qaydalar əsasında müəllif hüquqlarının qurunması təmin olunur</a:t>
            </a:r>
          </a:p>
        </p:txBody>
      </p:sp>
      <p:sp>
        <p:nvSpPr>
          <p:cNvPr id="25" name="TextBox 25"/>
          <p:cNvSpPr txBox="1"/>
          <p:nvPr/>
        </p:nvSpPr>
        <p:spPr>
          <a:xfrm>
            <a:off x="13510272" y="5034287"/>
            <a:ext cx="3193065" cy="2789556"/>
          </a:xfrm>
          <a:prstGeom prst="rect">
            <a:avLst/>
          </a:prstGeom>
        </p:spPr>
        <p:txBody>
          <a:bodyPr lIns="0" tIns="0" rIns="0" bIns="0" rtlCol="0" anchor="t">
            <a:spAutoFit/>
          </a:bodyPr>
          <a:lstStyle/>
          <a:p>
            <a:pPr algn="l">
              <a:lnSpc>
                <a:spcPts val="3219"/>
              </a:lnSpc>
            </a:pPr>
            <a:r>
              <a:rPr lang="en-US" sz="2299">
                <a:solidFill>
                  <a:srgbClr val="FFFFFF"/>
                </a:solidFill>
                <a:latin typeface="Montserrat"/>
                <a:ea typeface="Montserrat"/>
                <a:cs typeface="Montserrat"/>
                <a:sym typeface="Montserrat"/>
              </a:rPr>
              <a:t>Rəsmi və obyektiv dil tələbi:</a:t>
            </a:r>
          </a:p>
          <a:p>
            <a:pPr algn="l">
              <a:lnSpc>
                <a:spcPts val="3219"/>
              </a:lnSpc>
            </a:pPr>
            <a:r>
              <a:rPr lang="en-US" sz="2299">
                <a:solidFill>
                  <a:srgbClr val="FFFFFF"/>
                </a:solidFill>
                <a:latin typeface="Montserrat"/>
                <a:ea typeface="Montserrat"/>
                <a:cs typeface="Montserrat"/>
                <a:sym typeface="Montserrat"/>
              </a:rPr>
              <a:t>Bu standartlar sayəsində tədqiqat işləri insanlar tərəfindən daha yaxşı başa düşülür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sp>
      <p:grpSp>
        <p:nvGrpSpPr>
          <p:cNvPr id="3" name="Group 3"/>
          <p:cNvGrpSpPr/>
          <p:nvPr/>
        </p:nvGrpSpPr>
        <p:grpSpPr>
          <a:xfrm>
            <a:off x="2220191" y="4239701"/>
            <a:ext cx="3236284" cy="4062716"/>
            <a:chOff x="0" y="0"/>
            <a:chExt cx="852355" cy="1070016"/>
          </a:xfrm>
        </p:grpSpPr>
        <p:sp>
          <p:nvSpPr>
            <p:cNvPr id="4" name="Freeform 4"/>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5" name="TextBox 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6" name="Group 6"/>
          <p:cNvGrpSpPr/>
          <p:nvPr/>
        </p:nvGrpSpPr>
        <p:grpSpPr>
          <a:xfrm>
            <a:off x="9319105" y="4239701"/>
            <a:ext cx="3236284" cy="4062716"/>
            <a:chOff x="0" y="0"/>
            <a:chExt cx="852355" cy="1070016"/>
          </a:xfrm>
        </p:grpSpPr>
        <p:sp>
          <p:nvSpPr>
            <p:cNvPr id="7" name="Freeform 7"/>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FFFFFF"/>
            </a:solidFill>
          </p:spPr>
        </p:sp>
        <p:sp>
          <p:nvSpPr>
            <p:cNvPr id="8" name="TextBox 8"/>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grpSp>
        <p:nvGrpSpPr>
          <p:cNvPr id="9" name="Group 9"/>
          <p:cNvGrpSpPr/>
          <p:nvPr/>
        </p:nvGrpSpPr>
        <p:grpSpPr>
          <a:xfrm>
            <a:off x="5732611" y="4239701"/>
            <a:ext cx="3236284" cy="4062716"/>
            <a:chOff x="0" y="0"/>
            <a:chExt cx="852355" cy="1070016"/>
          </a:xfrm>
        </p:grpSpPr>
        <p:sp>
          <p:nvSpPr>
            <p:cNvPr id="10" name="Freeform 10"/>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1" name="TextBox 11"/>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2" name="Freeform 12"/>
          <p:cNvSpPr/>
          <p:nvPr/>
        </p:nvSpPr>
        <p:spPr>
          <a:xfrm>
            <a:off x="13727632" y="5538868"/>
            <a:ext cx="4697437" cy="4913254"/>
          </a:xfrm>
          <a:custGeom>
            <a:avLst/>
            <a:gdLst/>
            <a:ahLst/>
            <a:cxnLst/>
            <a:rect l="l" t="t" r="r" b="b"/>
            <a:pathLst>
              <a:path w="4697437" h="4913254">
                <a:moveTo>
                  <a:pt x="0" y="0"/>
                </a:moveTo>
                <a:lnTo>
                  <a:pt x="4697437" y="0"/>
                </a:lnTo>
                <a:lnTo>
                  <a:pt x="4697437" y="4913253"/>
                </a:lnTo>
                <a:lnTo>
                  <a:pt x="0" y="4913253"/>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2831525" y="4239701"/>
            <a:ext cx="3236284" cy="4062716"/>
            <a:chOff x="0" y="0"/>
            <a:chExt cx="852355" cy="1070016"/>
          </a:xfrm>
        </p:grpSpPr>
        <p:sp>
          <p:nvSpPr>
            <p:cNvPr id="14" name="Freeform 14"/>
            <p:cNvSpPr/>
            <p:nvPr/>
          </p:nvSpPr>
          <p:spPr>
            <a:xfrm>
              <a:off x="0" y="0"/>
              <a:ext cx="852355" cy="1070016"/>
            </a:xfrm>
            <a:custGeom>
              <a:avLst/>
              <a:gdLst/>
              <a:ahLst/>
              <a:cxnLst/>
              <a:rect l="l" t="t" r="r" b="b"/>
              <a:pathLst>
                <a:path w="852355" h="1070016">
                  <a:moveTo>
                    <a:pt x="47845" y="0"/>
                  </a:moveTo>
                  <a:lnTo>
                    <a:pt x="804510" y="0"/>
                  </a:lnTo>
                  <a:cubicBezTo>
                    <a:pt x="817199" y="0"/>
                    <a:pt x="829369" y="5041"/>
                    <a:pt x="838341" y="14013"/>
                  </a:cubicBezTo>
                  <a:cubicBezTo>
                    <a:pt x="847314" y="22986"/>
                    <a:pt x="852355" y="35155"/>
                    <a:pt x="852355" y="47845"/>
                  </a:cubicBezTo>
                  <a:lnTo>
                    <a:pt x="852355" y="1022171"/>
                  </a:lnTo>
                  <a:cubicBezTo>
                    <a:pt x="852355" y="1048595"/>
                    <a:pt x="830934" y="1070016"/>
                    <a:pt x="804510" y="1070016"/>
                  </a:cubicBezTo>
                  <a:lnTo>
                    <a:pt x="47845" y="1070016"/>
                  </a:lnTo>
                  <a:cubicBezTo>
                    <a:pt x="35155" y="1070016"/>
                    <a:pt x="22986" y="1064975"/>
                    <a:pt x="14013" y="1056003"/>
                  </a:cubicBezTo>
                  <a:cubicBezTo>
                    <a:pt x="5041" y="1047030"/>
                    <a:pt x="0" y="1034861"/>
                    <a:pt x="0" y="1022171"/>
                  </a:cubicBezTo>
                  <a:lnTo>
                    <a:pt x="0" y="47845"/>
                  </a:lnTo>
                  <a:cubicBezTo>
                    <a:pt x="0" y="35155"/>
                    <a:pt x="5041" y="22986"/>
                    <a:pt x="14013" y="14013"/>
                  </a:cubicBezTo>
                  <a:cubicBezTo>
                    <a:pt x="22986" y="5041"/>
                    <a:pt x="35155" y="0"/>
                    <a:pt x="47845" y="0"/>
                  </a:cubicBezTo>
                  <a:close/>
                </a:path>
              </a:pathLst>
            </a:custGeom>
            <a:solidFill>
              <a:srgbClr val="48699F">
                <a:alpha val="75686"/>
              </a:srgbClr>
            </a:solidFill>
          </p:spPr>
        </p:sp>
        <p:sp>
          <p:nvSpPr>
            <p:cNvPr id="15" name="TextBox 15"/>
            <p:cNvSpPr txBox="1"/>
            <p:nvPr/>
          </p:nvSpPr>
          <p:spPr>
            <a:xfrm>
              <a:off x="0" y="-38100"/>
              <a:ext cx="852355" cy="1108116"/>
            </a:xfrm>
            <a:prstGeom prst="rect">
              <a:avLst/>
            </a:prstGeom>
          </p:spPr>
          <p:txBody>
            <a:bodyPr lIns="50800" tIns="50800" rIns="50800" bIns="50800" rtlCol="0" anchor="ctr"/>
            <a:lstStyle/>
            <a:p>
              <a:pPr algn="ctr">
                <a:lnSpc>
                  <a:spcPts val="3111"/>
                </a:lnSpc>
              </a:pPr>
              <a:endParaRPr/>
            </a:p>
          </p:txBody>
        </p:sp>
      </p:grpSp>
      <p:sp>
        <p:nvSpPr>
          <p:cNvPr id="16" name="TextBox 16"/>
          <p:cNvSpPr txBox="1"/>
          <p:nvPr/>
        </p:nvSpPr>
        <p:spPr>
          <a:xfrm>
            <a:off x="2674749" y="574354"/>
            <a:ext cx="12938502" cy="1694814"/>
          </a:xfrm>
          <a:prstGeom prst="rect">
            <a:avLst/>
          </a:prstGeom>
        </p:spPr>
        <p:txBody>
          <a:bodyPr lIns="0" tIns="0" rIns="0" bIns="0" rtlCol="0" anchor="t">
            <a:spAutoFit/>
          </a:bodyPr>
          <a:lstStyle/>
          <a:p>
            <a:pPr algn="ctr">
              <a:lnSpc>
                <a:spcPts val="6860"/>
              </a:lnSpc>
            </a:pPr>
            <a:r>
              <a:rPr lang="en-US" sz="4900" b="1">
                <a:solidFill>
                  <a:srgbClr val="FFFFFF"/>
                </a:solidFill>
                <a:latin typeface="Montserrat Bold"/>
                <a:ea typeface="Montserrat Bold"/>
                <a:cs typeface="Montserrat Bold"/>
                <a:sym typeface="Montserrat Bold"/>
              </a:rPr>
              <a:t>DISSERTASIYA QAYDALARA ƏMƏL ETMƏYIN VACIBLIYI</a:t>
            </a:r>
          </a:p>
        </p:txBody>
      </p:sp>
      <p:sp>
        <p:nvSpPr>
          <p:cNvPr id="17" name="Freeform 17"/>
          <p:cNvSpPr/>
          <p:nvPr/>
        </p:nvSpPr>
        <p:spPr>
          <a:xfrm rot="-10800000">
            <a:off x="-116335" y="-82396"/>
            <a:ext cx="4697437" cy="4913254"/>
          </a:xfrm>
          <a:custGeom>
            <a:avLst/>
            <a:gdLst/>
            <a:ahLst/>
            <a:cxnLst/>
            <a:rect l="l" t="t" r="r" b="b"/>
            <a:pathLst>
              <a:path w="4697437" h="4913254">
                <a:moveTo>
                  <a:pt x="0" y="0"/>
                </a:moveTo>
                <a:lnTo>
                  <a:pt x="4697437" y="0"/>
                </a:lnTo>
                <a:lnTo>
                  <a:pt x="4697437" y="4913254"/>
                </a:lnTo>
                <a:lnTo>
                  <a:pt x="0" y="4913254"/>
                </a:lnTo>
                <a:lnTo>
                  <a:pt x="0" y="0"/>
                </a:lnTo>
                <a:close/>
              </a:path>
            </a:pathLst>
          </a:custGeom>
          <a:blipFill>
            <a:blip r:embed="rId3">
              <a:alphaModFix amt="74000"/>
              <a:extLst>
                <a:ext uri="{96DAC541-7B7A-43D3-8B79-37D633B846F1}">
                  <asvg:svgBlip xmlns:asvg="http://schemas.microsoft.com/office/drawing/2016/SVG/main" r:embed="rId4"/>
                </a:ext>
              </a:extLst>
            </a:blip>
            <a:stretch>
              <a:fillRect/>
            </a:stretch>
          </a:blipFill>
        </p:spPr>
      </p:sp>
      <p:sp>
        <p:nvSpPr>
          <p:cNvPr id="18" name="Freeform 18"/>
          <p:cNvSpPr/>
          <p:nvPr/>
        </p:nvSpPr>
        <p:spPr>
          <a:xfrm>
            <a:off x="3452899" y="4755177"/>
            <a:ext cx="770867" cy="783691"/>
          </a:xfrm>
          <a:custGeom>
            <a:avLst/>
            <a:gdLst/>
            <a:ahLst/>
            <a:cxnLst/>
            <a:rect l="l" t="t" r="r" b="b"/>
            <a:pathLst>
              <a:path w="770867" h="783691">
                <a:moveTo>
                  <a:pt x="0" y="0"/>
                </a:moveTo>
                <a:lnTo>
                  <a:pt x="770867" y="0"/>
                </a:lnTo>
                <a:lnTo>
                  <a:pt x="770867" y="783691"/>
                </a:lnTo>
                <a:lnTo>
                  <a:pt x="0" y="783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a:off x="6836040" y="4669444"/>
            <a:ext cx="1103500" cy="882800"/>
          </a:xfrm>
          <a:custGeom>
            <a:avLst/>
            <a:gdLst/>
            <a:ahLst/>
            <a:cxnLst/>
            <a:rect l="l" t="t" r="r" b="b"/>
            <a:pathLst>
              <a:path w="1103500" h="882800">
                <a:moveTo>
                  <a:pt x="0" y="0"/>
                </a:moveTo>
                <a:lnTo>
                  <a:pt x="1103500" y="0"/>
                </a:lnTo>
                <a:lnTo>
                  <a:pt x="1103500" y="882799"/>
                </a:lnTo>
                <a:lnTo>
                  <a:pt x="0" y="88279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10343927" y="4669444"/>
            <a:ext cx="1186638" cy="955157"/>
          </a:xfrm>
          <a:custGeom>
            <a:avLst/>
            <a:gdLst/>
            <a:ahLst/>
            <a:cxnLst/>
            <a:rect l="l" t="t" r="r" b="b"/>
            <a:pathLst>
              <a:path w="1186638" h="955157">
                <a:moveTo>
                  <a:pt x="0" y="0"/>
                </a:moveTo>
                <a:lnTo>
                  <a:pt x="1186639" y="0"/>
                </a:lnTo>
                <a:lnTo>
                  <a:pt x="1186639" y="955157"/>
                </a:lnTo>
                <a:lnTo>
                  <a:pt x="0" y="95515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1" name="Freeform 21"/>
          <p:cNvSpPr/>
          <p:nvPr/>
        </p:nvSpPr>
        <p:spPr>
          <a:xfrm>
            <a:off x="14060339" y="4669444"/>
            <a:ext cx="1033078" cy="1033078"/>
          </a:xfrm>
          <a:custGeom>
            <a:avLst/>
            <a:gdLst/>
            <a:ahLst/>
            <a:cxnLst/>
            <a:rect l="l" t="t" r="r" b="b"/>
            <a:pathLst>
              <a:path w="1033078" h="1033078">
                <a:moveTo>
                  <a:pt x="0" y="0"/>
                </a:moveTo>
                <a:lnTo>
                  <a:pt x="1033078" y="0"/>
                </a:lnTo>
                <a:lnTo>
                  <a:pt x="1033078" y="1033078"/>
                </a:lnTo>
                <a:lnTo>
                  <a:pt x="0" y="103307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2" name="TextBox 22"/>
          <p:cNvSpPr txBox="1"/>
          <p:nvPr/>
        </p:nvSpPr>
        <p:spPr>
          <a:xfrm>
            <a:off x="2330166" y="5654897"/>
            <a:ext cx="3050020" cy="2659780"/>
          </a:xfrm>
          <a:prstGeom prst="rect">
            <a:avLst/>
          </a:prstGeom>
        </p:spPr>
        <p:txBody>
          <a:bodyPr lIns="0" tIns="0" rIns="0" bIns="0" rtlCol="0" anchor="t">
            <a:spAutoFit/>
          </a:bodyPr>
          <a:lstStyle/>
          <a:p>
            <a:pPr algn="l">
              <a:lnSpc>
                <a:spcPts val="3022"/>
              </a:lnSpc>
            </a:pPr>
            <a:r>
              <a:rPr lang="en-US" sz="2159">
                <a:solidFill>
                  <a:srgbClr val="010F1F"/>
                </a:solidFill>
                <a:latin typeface="Montserrat"/>
                <a:ea typeface="Montserrat"/>
                <a:cs typeface="Montserrat"/>
                <a:sym typeface="Montserrat"/>
              </a:rPr>
              <a:t>Qaydalara əməl etmək dissertasiyanın elmi və texniki standartlara uyğun hazırlanmasını təmin edir.</a:t>
            </a:r>
          </a:p>
        </p:txBody>
      </p:sp>
      <p:sp>
        <p:nvSpPr>
          <p:cNvPr id="23" name="TextBox 23"/>
          <p:cNvSpPr txBox="1"/>
          <p:nvPr/>
        </p:nvSpPr>
        <p:spPr>
          <a:xfrm>
            <a:off x="5843354" y="5694749"/>
            <a:ext cx="3014799" cy="1897780"/>
          </a:xfrm>
          <a:prstGeom prst="rect">
            <a:avLst/>
          </a:prstGeom>
        </p:spPr>
        <p:txBody>
          <a:bodyPr lIns="0" tIns="0" rIns="0" bIns="0" rtlCol="0" anchor="t">
            <a:spAutoFit/>
          </a:bodyPr>
          <a:lstStyle/>
          <a:p>
            <a:pPr algn="l">
              <a:lnSpc>
                <a:spcPts val="3022"/>
              </a:lnSpc>
            </a:pPr>
            <a:r>
              <a:rPr lang="en-US" sz="2159">
                <a:solidFill>
                  <a:srgbClr val="FFFFFF"/>
                </a:solidFill>
                <a:latin typeface="Montserrat"/>
                <a:ea typeface="Montserrat"/>
                <a:cs typeface="Montserrat"/>
                <a:sym typeface="Montserrat"/>
              </a:rPr>
              <a:t>Tədqiqatın strukturlu və məntiqi şəkildə təqdim edilməsi oxucuya anlama asanlığı yaradır.</a:t>
            </a:r>
          </a:p>
        </p:txBody>
      </p:sp>
      <p:sp>
        <p:nvSpPr>
          <p:cNvPr id="24" name="TextBox 24"/>
          <p:cNvSpPr txBox="1"/>
          <p:nvPr/>
        </p:nvSpPr>
        <p:spPr>
          <a:xfrm>
            <a:off x="9412236" y="5654897"/>
            <a:ext cx="3050020" cy="2278780"/>
          </a:xfrm>
          <a:prstGeom prst="rect">
            <a:avLst/>
          </a:prstGeom>
        </p:spPr>
        <p:txBody>
          <a:bodyPr lIns="0" tIns="0" rIns="0" bIns="0" rtlCol="0" anchor="t">
            <a:spAutoFit/>
          </a:bodyPr>
          <a:lstStyle/>
          <a:p>
            <a:pPr algn="l">
              <a:lnSpc>
                <a:spcPts val="3022"/>
              </a:lnSpc>
            </a:pPr>
            <a:r>
              <a:rPr lang="en-US" sz="2159">
                <a:solidFill>
                  <a:srgbClr val="010F1F"/>
                </a:solidFill>
                <a:latin typeface="Montserrat"/>
                <a:ea typeface="Montserrat"/>
                <a:cs typeface="Montserrat"/>
                <a:sym typeface="Montserrat"/>
              </a:rPr>
              <a:t>Standartlara uyğun tərtib olunmuş dissertasiya akademik mühitdə daha yüksək qəbul edilir.</a:t>
            </a:r>
          </a:p>
        </p:txBody>
      </p:sp>
      <p:sp>
        <p:nvSpPr>
          <p:cNvPr id="25" name="TextBox 25"/>
          <p:cNvSpPr txBox="1"/>
          <p:nvPr/>
        </p:nvSpPr>
        <p:spPr>
          <a:xfrm>
            <a:off x="13003064" y="5799229"/>
            <a:ext cx="3014799" cy="3421780"/>
          </a:xfrm>
          <a:prstGeom prst="rect">
            <a:avLst/>
          </a:prstGeom>
        </p:spPr>
        <p:txBody>
          <a:bodyPr lIns="0" tIns="0" rIns="0" bIns="0" rtlCol="0" anchor="t">
            <a:spAutoFit/>
          </a:bodyPr>
          <a:lstStyle/>
          <a:p>
            <a:pPr algn="l">
              <a:lnSpc>
                <a:spcPts val="3022"/>
              </a:lnSpc>
            </a:pPr>
            <a:r>
              <a:rPr lang="en-US" sz="2159">
                <a:solidFill>
                  <a:srgbClr val="FFFFFF"/>
                </a:solidFill>
                <a:latin typeface="Montserrat"/>
                <a:ea typeface="Montserrat"/>
                <a:cs typeface="Montserrat"/>
                <a:sym typeface="Montserrat"/>
              </a:rPr>
              <a:t>Qaydalara əməl tələbənin intellektual və peşəkar yanaşmasının göstəricisi hesab olunur.</a:t>
            </a:r>
          </a:p>
          <a:p>
            <a:pPr algn="l">
              <a:lnSpc>
                <a:spcPts val="3022"/>
              </a:lnSpc>
            </a:pPr>
            <a:endParaRPr lang="en-US" sz="2159">
              <a:solidFill>
                <a:srgbClr val="FFFFFF"/>
              </a:solidFill>
              <a:latin typeface="Montserrat"/>
              <a:ea typeface="Montserrat"/>
              <a:cs typeface="Montserrat"/>
              <a:sym typeface="Montserrat"/>
            </a:endParaRPr>
          </a:p>
          <a:p>
            <a:pPr algn="l">
              <a:lnSpc>
                <a:spcPts val="3022"/>
              </a:lnSpc>
            </a:pPr>
            <a:endParaRPr lang="en-US" sz="2159">
              <a:solidFill>
                <a:srgbClr val="FFFFFF"/>
              </a:solidFill>
              <a:latin typeface="Montserrat"/>
              <a:ea typeface="Montserrat"/>
              <a:cs typeface="Montserrat"/>
              <a:sym typeface="Montserrat"/>
            </a:endParaRPr>
          </a:p>
          <a:p>
            <a:pPr algn="l">
              <a:lnSpc>
                <a:spcPts val="3022"/>
              </a:lnSpc>
            </a:pPr>
            <a:endParaRPr lang="en-US" sz="2159">
              <a:solidFill>
                <a:srgbClr val="FFFFFF"/>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622</Words>
  <Application>Microsoft Office PowerPoint</Application>
  <PresentationFormat>Custom</PresentationFormat>
  <Paragraphs>89</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DM Sans Bold</vt:lpstr>
      <vt:lpstr>Calibri</vt:lpstr>
      <vt:lpstr>DM Sans Italics</vt:lpstr>
      <vt:lpstr>Arial</vt:lpstr>
      <vt:lpstr>Montserrat Bold</vt:lpstr>
      <vt:lpstr>Montserrat</vt:lpstr>
      <vt:lpstr>Now Bold</vt:lpstr>
      <vt:lpstr>DM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Futuristic Business Presentation</dc:title>
  <dc:creator>User</dc:creator>
  <cp:lastModifiedBy>User</cp:lastModifiedBy>
  <cp:revision>2</cp:revision>
  <dcterms:created xsi:type="dcterms:W3CDTF">2006-08-16T00:00:00Z</dcterms:created>
  <dcterms:modified xsi:type="dcterms:W3CDTF">2024-12-02T07:15:00Z</dcterms:modified>
  <dc:identifier>DAGYDDFz5TA</dc:identifier>
</cp:coreProperties>
</file>